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3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4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5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6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17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18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19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  <p:sldMasterId id="2147483904" r:id="rId2"/>
    <p:sldMasterId id="2147483917" r:id="rId3"/>
    <p:sldMasterId id="2147483930" r:id="rId4"/>
    <p:sldMasterId id="2147483943" r:id="rId5"/>
    <p:sldMasterId id="2147483956" r:id="rId6"/>
    <p:sldMasterId id="2147483969" r:id="rId7"/>
    <p:sldMasterId id="2147483982" r:id="rId8"/>
    <p:sldMasterId id="2147483995" r:id="rId9"/>
    <p:sldMasterId id="2147484008" r:id="rId10"/>
    <p:sldMasterId id="2147484021" r:id="rId11"/>
    <p:sldMasterId id="2147484034" r:id="rId12"/>
    <p:sldMasterId id="2147484047" r:id="rId13"/>
    <p:sldMasterId id="2147484060" r:id="rId14"/>
    <p:sldMasterId id="2147484073" r:id="rId15"/>
    <p:sldMasterId id="2147484086" r:id="rId16"/>
    <p:sldMasterId id="2147484099" r:id="rId17"/>
    <p:sldMasterId id="2147484112" r:id="rId18"/>
    <p:sldMasterId id="2147484125" r:id="rId19"/>
    <p:sldMasterId id="2147484138" r:id="rId20"/>
  </p:sldMasterIdLst>
  <p:notesMasterIdLst>
    <p:notesMasterId r:id="rId118"/>
  </p:notesMasterIdLst>
  <p:sldIdLst>
    <p:sldId id="256" r:id="rId21"/>
    <p:sldId id="258" r:id="rId22"/>
    <p:sldId id="259" r:id="rId23"/>
    <p:sldId id="551" r:id="rId24"/>
    <p:sldId id="536" r:id="rId25"/>
    <p:sldId id="537" r:id="rId26"/>
    <p:sldId id="538" r:id="rId27"/>
    <p:sldId id="539" r:id="rId28"/>
    <p:sldId id="395" r:id="rId29"/>
    <p:sldId id="405" r:id="rId30"/>
    <p:sldId id="444" r:id="rId31"/>
    <p:sldId id="407" r:id="rId32"/>
    <p:sldId id="409" r:id="rId33"/>
    <p:sldId id="540" r:id="rId34"/>
    <p:sldId id="422" r:id="rId35"/>
    <p:sldId id="487" r:id="rId36"/>
    <p:sldId id="550" r:id="rId37"/>
    <p:sldId id="508" r:id="rId38"/>
    <p:sldId id="507" r:id="rId39"/>
    <p:sldId id="543" r:id="rId40"/>
    <p:sldId id="469" r:id="rId41"/>
    <p:sldId id="528" r:id="rId42"/>
    <p:sldId id="446" r:id="rId43"/>
    <p:sldId id="447" r:id="rId44"/>
    <p:sldId id="478" r:id="rId45"/>
    <p:sldId id="488" r:id="rId46"/>
    <p:sldId id="544" r:id="rId47"/>
    <p:sldId id="554" r:id="rId48"/>
    <p:sldId id="552" r:id="rId49"/>
    <p:sldId id="547" r:id="rId50"/>
    <p:sldId id="555" r:id="rId51"/>
    <p:sldId id="397" r:id="rId52"/>
    <p:sldId id="532" r:id="rId53"/>
    <p:sldId id="451" r:id="rId54"/>
    <p:sldId id="450" r:id="rId55"/>
    <p:sldId id="412" r:id="rId56"/>
    <p:sldId id="426" r:id="rId57"/>
    <p:sldId id="545" r:id="rId58"/>
    <p:sldId id="546" r:id="rId59"/>
    <p:sldId id="454" r:id="rId60"/>
    <p:sldId id="459" r:id="rId61"/>
    <p:sldId id="378" r:id="rId62"/>
    <p:sldId id="308" r:id="rId63"/>
    <p:sldId id="505" r:id="rId64"/>
    <p:sldId id="311" r:id="rId65"/>
    <p:sldId id="531" r:id="rId66"/>
    <p:sldId id="548" r:id="rId67"/>
    <p:sldId id="415" r:id="rId68"/>
    <p:sldId id="509" r:id="rId69"/>
    <p:sldId id="549" r:id="rId70"/>
    <p:sldId id="392" r:id="rId71"/>
    <p:sldId id="510" r:id="rId72"/>
    <p:sldId id="558" r:id="rId73"/>
    <p:sldId id="324" r:id="rId74"/>
    <p:sldId id="319" r:id="rId75"/>
    <p:sldId id="357" r:id="rId76"/>
    <p:sldId id="320" r:id="rId77"/>
    <p:sldId id="493" r:id="rId78"/>
    <p:sldId id="559" r:id="rId79"/>
    <p:sldId id="560" r:id="rId80"/>
    <p:sldId id="492" r:id="rId81"/>
    <p:sldId id="389" r:id="rId82"/>
    <p:sldId id="401" r:id="rId83"/>
    <p:sldId id="351" r:id="rId84"/>
    <p:sldId id="352" r:id="rId85"/>
    <p:sldId id="497" r:id="rId86"/>
    <p:sldId id="556" r:id="rId87"/>
    <p:sldId id="326" r:id="rId88"/>
    <p:sldId id="561" r:id="rId89"/>
    <p:sldId id="464" r:id="rId90"/>
    <p:sldId id="465" r:id="rId91"/>
    <p:sldId id="432" r:id="rId92"/>
    <p:sldId id="495" r:id="rId93"/>
    <p:sldId id="433" r:id="rId94"/>
    <p:sldId id="496" r:id="rId95"/>
    <p:sldId id="498" r:id="rId96"/>
    <p:sldId id="562" r:id="rId97"/>
    <p:sldId id="514" r:id="rId98"/>
    <p:sldId id="515" r:id="rId99"/>
    <p:sldId id="563" r:id="rId100"/>
    <p:sldId id="557" r:id="rId101"/>
    <p:sldId id="501" r:id="rId102"/>
    <p:sldId id="294" r:id="rId103"/>
    <p:sldId id="359" r:id="rId104"/>
    <p:sldId id="332" r:id="rId105"/>
    <p:sldId id="341" r:id="rId106"/>
    <p:sldId id="328" r:id="rId107"/>
    <p:sldId id="535" r:id="rId108"/>
    <p:sldId id="345" r:id="rId109"/>
    <p:sldId id="534" r:id="rId110"/>
    <p:sldId id="280" r:id="rId111"/>
    <p:sldId id="296" r:id="rId112"/>
    <p:sldId id="271" r:id="rId113"/>
    <p:sldId id="533" r:id="rId114"/>
    <p:sldId id="343" r:id="rId115"/>
    <p:sldId id="333" r:id="rId116"/>
    <p:sldId id="441" r:id="rId1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 autoAdjust="0"/>
  </p:normalViewPr>
  <p:slideViewPr>
    <p:cSldViewPr>
      <p:cViewPr varScale="1">
        <p:scale>
          <a:sx n="61" d="100"/>
          <a:sy n="61" d="100"/>
        </p:scale>
        <p:origin x="-1027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8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13" Type="http://schemas.openxmlformats.org/officeDocument/2006/relationships/slide" Target="slides/slide93.xml"/><Relationship Id="rId11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116" Type="http://schemas.openxmlformats.org/officeDocument/2006/relationships/slide" Target="slides/slide9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11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14" Type="http://schemas.openxmlformats.org/officeDocument/2006/relationships/slide" Target="slides/slide94.xml"/><Relationship Id="rId11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0E4AE-8BAA-46BA-83CA-2B762B52AC8D}" type="datetimeFigureOut">
              <a:rPr lang="zh-TW" altLang="en-US" smtClean="0"/>
              <a:pPr/>
              <a:t>2020/9/28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4D3AB-2DC9-45B5-B242-B89A61B2AA0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38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24D3AB-2DC9-45B5-B242-B89A61B2AA0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33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4D3AB-2DC9-45B5-B242-B89A61B2AA00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288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24D3AB-2DC9-45B5-B242-B89A61B2AA0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52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C987B7-18AD-4AE9-B3CB-BF9DEED7A641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28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B6C7D-5BAE-4491-ABD8-C0A4362F800F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327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66799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772080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052908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71009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19536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1439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051121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0478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67291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248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011A6C-BD6A-46E1-B5C0-DE21C4744607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208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88122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86345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992279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945139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331238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57185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068298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55496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54649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8625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F22E72E-DC3A-46EC-8F1B-E5876498B76C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21607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67978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40479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7948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21040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17112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24155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9726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35169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80068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3069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E7FCC2A-94DB-4A87-B633-235100E63D7D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0890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52685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80316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3777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54981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50118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258778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90562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68028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35612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49136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67260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99770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56074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45031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13630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4443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43326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84585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54904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64121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8214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91357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5507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95054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776977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76373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613234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74826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34033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61544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65189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2587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94167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45555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86662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91620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69622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39306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334461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78746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54575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17004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4498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46836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90829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42798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97759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184639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09014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08267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09021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82496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3749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67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86516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34635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43852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934601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61099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981997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336325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835053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469690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0918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1556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442716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722725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9631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484645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60905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74844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408440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95185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69454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64654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6781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F647D1-E022-45AA-AC58-98E6466CFD99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556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1876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82145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92063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58171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218503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72185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792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62291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78395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097294"/>
      </p:ext>
    </p:extLst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06321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91581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667732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02684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968998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41201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55710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99823"/>
      </p:ext>
    </p:extLst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977516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33715"/>
      </p:ext>
    </p:extLst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78915"/>
      </p:ext>
    </p:extLst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9895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330052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4633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512979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07634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61637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49163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49335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07248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560142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54409"/>
      </p:ext>
    </p:extLst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1631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164512"/>
      </p:ext>
    </p:extLst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78915"/>
      </p:ext>
    </p:extLst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98958"/>
      </p:ext>
    </p:extLst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4633"/>
      </p:ext>
    </p:extLst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512979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07634"/>
      </p:ext>
    </p:extLst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61637"/>
      </p:ext>
    </p:extLst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49163"/>
      </p:ext>
    </p:extLst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49335"/>
      </p:ext>
    </p:extLst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07248"/>
      </p:ext>
    </p:extLst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56014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36087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54409"/>
      </p:ext>
    </p:extLst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1631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5093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22368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0031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0009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3643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8C9F4-42F9-4456-98D8-30C94B4894F1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03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87791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14416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6205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1920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3280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6694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4069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8537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9425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6544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8E5595-FD3E-42AA-BC2D-FC3440D3CD4A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93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2528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41671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42262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79711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8111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822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5995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717067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67201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7581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9F128F-4DD3-4F89-8691-C8AB0872EAF8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206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63968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19366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49421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518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32413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9360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45404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2239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74593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737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8B9255-97D9-4224-9D81-EDB1048E8F2E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850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4148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04424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03140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92374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58012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85312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57198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97984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9918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8268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880BB6-C8AC-4529-B34F-07FC07986FE8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41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5308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90339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96006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772611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15602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1924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155622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3763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99905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7455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9DD63A-D2FD-4524-929B-5CE95B5EA42F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583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12698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0703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6595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45403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17378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5613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727977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71653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120482-DB44-41FF-918D-8B67EAE4B354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49841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32D7C-2566-44AE-86A3-77F77E8C6EDD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06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96A02-000D-4929-A90D-8ADC7B1883FC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7191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846E20-C36F-4FDE-9AD7-37EC81983DC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65215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6E44F-8B0A-4E49-9B31-9DD2D30DF6D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8193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8C7D56-6480-4E57-8C36-9F62CA1F5EAE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0725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7EABE-3885-4884-A545-66AE7DCCC8CB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00149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0D7C0-D781-42B8-9001-EB879A6EB14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43149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F3AB5A-4255-4C98-B366-B330504CA47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30691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1600" y="274638"/>
            <a:ext cx="53340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78A3DC-288B-4377-9CB6-3968141E2BF9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87051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743887-2216-44CE-94E0-2BCCB0133FBC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44226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0CD0B-9177-40C2-8BA6-F4B32D8E5982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78413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398080-CDC9-4642-A6A8-8F5A846B72C1}" type="slidenum">
              <a:rPr lang="en-US" altLang="zh-TW">
                <a:solidFill>
                  <a:srgbClr val="4F261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1166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image" Target="../media/image1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1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image" Target="../media/image1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image" Target="../media/image1.jpe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image" Target="../media/image1.jpe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image" Target="../media/image1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image" Target="../media/image1.jpe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image" Target="../media/image1.jpe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image" Target="../media/image1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5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9.xml"/><Relationship Id="rId2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41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635333-3719-47C4-9A67-AE3FD8CA0F21}" type="slidenum">
              <a:rPr lang="zh-TW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9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44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22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87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1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20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1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1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2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0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  <p:sldLayoutId id="2147484137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5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0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22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34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6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12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5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2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7800" y="6245225"/>
            <a:ext cx="19050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4F261E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F350C-9446-4A1D-9F6D-602D6CE1ACB5}" type="slidenum">
              <a:rPr lang="en-US" altLang="zh-TW">
                <a:solidFill>
                  <a:srgbClr val="4F261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4F2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8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8iqbhhRKe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7k63TpfxKDM" TargetMode="Externa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H6iLK6Zj0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teZVc7HR94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EPrpQkvXQ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time_continue=8&amp;v=SaCnr3awajM&amp;feature=emb_logo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Q_6o2WleOA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audio" Target="../media/audio1.wav"/><Relationship Id="rId7" Type="http://schemas.openxmlformats.org/officeDocument/2006/relationships/image" Target="../media/image10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Relationship Id="rId9" Type="http://schemas.openxmlformats.org/officeDocument/2006/relationships/image" Target="../media/image109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90394" y="1439987"/>
            <a:ext cx="7772400" cy="1470025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  臺灣考古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780928"/>
            <a:ext cx="6400800" cy="1752600"/>
          </a:xfrm>
        </p:spPr>
        <p:txBody>
          <a:bodyPr/>
          <a:lstStyle/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94" y="3638153"/>
            <a:ext cx="8096190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陸橋人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澎湖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群島與臺灣本島之間有一北狹南寬的海槽，名之為「澎湖水道」。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1970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年代起，陸續在「澎湖水道」撈起大量動物化石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。以古菱齒象、德氏水牛和四不像鹿的數量最多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化石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證明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臺灣海峽曾經浮出水面，成為臺灣和大陸的陸橋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臺灣陸橋動物群可能和直立人與智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人並存。</a:t>
            </a:r>
          </a:p>
        </p:txBody>
      </p:sp>
    </p:spTree>
    <p:extLst>
      <p:ext uri="{BB962C8B-B14F-4D97-AF65-F5344CB8AC3E}">
        <p14:creationId xmlns:p14="http://schemas.microsoft.com/office/powerpoint/2010/main" val="284994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圖片 1" descr="p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07" y="1094785"/>
            <a:ext cx="45466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字方塊 4"/>
          <p:cNvSpPr txBox="1">
            <a:spLocks noChangeArrowheads="1"/>
          </p:cNvSpPr>
          <p:nvPr/>
        </p:nvSpPr>
        <p:spPr bwMode="auto">
          <a:xfrm>
            <a:off x="4788024" y="5968027"/>
            <a:ext cx="3775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800" dirty="0" smtClean="0">
                <a:solidFill>
                  <a:srgbClr val="FF0000"/>
                </a:solidFill>
                <a:latin typeface="華康宗楷體W7(P)" pitchFamily="66" charset="-120"/>
                <a:ea typeface="華康宗楷體W7(P)" pitchFamily="66" charset="-120"/>
              </a:rPr>
              <a:t>冰河時期陸橋史前獵物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0" y="3239647"/>
            <a:ext cx="449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澎湖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海溝撈獲斑鹿角帶人工砍痕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34013"/>
            <a:ext cx="2514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75862" y="6307955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梅氏四不像鹿鹿角化石（澎湖）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r="3935"/>
          <a:stretch/>
        </p:blipFill>
        <p:spPr>
          <a:xfrm>
            <a:off x="0" y="74874"/>
            <a:ext cx="4575107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865508" y="0"/>
            <a:ext cx="62784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鬣狗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頭骨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化石。</a:t>
            </a: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鬣狗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屬於一種中大型的肉食性哺乳動物，具有強壯有力的臼齒，能夠碾碎動物的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骨骸</a:t>
            </a:r>
            <a:r>
              <a:rPr lang="zh-TW" altLang="en-US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zh-TW" altLang="en-US" dirty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" y="3514725"/>
            <a:ext cx="47625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751817" y="3553301"/>
            <a:ext cx="42839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古生物學名稱「澎湖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諾氏古菱齒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象」（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Palaeoloxodon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naumanni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penghunensis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 。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038" y="1730127"/>
            <a:ext cx="2514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" y="260648"/>
            <a:ext cx="6502400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540072" y="284688"/>
            <a:ext cx="26153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澎湖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原人之右下顎骨化石。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臼齒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磨的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情況研判，澎湖原人已是一個成年個體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化石經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研究後年代獲得確認，將台灣的古人類化石記錄往前推進了至少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萬年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這項研究也受到國際學術界矚目，登上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日的自然通訊雜誌（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Nature Communications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280" y="404664"/>
            <a:ext cx="614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目前發現的最古老人類</a:t>
            </a:r>
            <a:r>
              <a:rPr lang="zh-TW" altLang="en-US" sz="3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化石</a:t>
            </a:r>
            <a:endParaRPr lang="zh-TW" altLang="en-US" sz="3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318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考古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遺址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3387" y="1844824"/>
            <a:ext cx="9144000" cy="4846699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遺址是過去人類的生活所遺留下來的東西或相關現象，堆積在地層裡面或者是留在地層表面。這些物質遺留或遺跡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所存在的地區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，就叫做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遺址具有時間的深度，也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有空間的範圍。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文化資產保存法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條第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款的規定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︰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「遺址是指蘊藏過去人類生活所遺留具歷史文化意義之遺物、遺跡及其所定著之空間」。</a:t>
            </a:r>
          </a:p>
          <a:p>
            <a:pPr marL="0" lvl="0" indent="0">
              <a:buNone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93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臺灣人類活動遺址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3387" y="1844824"/>
            <a:ext cx="9144000" cy="4846699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遺址命名，通常採用當地最小的地名來命名。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史前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遺址出土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的遺物、遺跡，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經由學者考證及研究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，重建遺址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居民的生活狀態及社會樣貌時， 則稱它為一種「文化」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考古學者在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臺灣發現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千個以上的人類活動遺址。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遺址分布的高度，最低的僅數公尺的海濱上，最高的與可達到將近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3000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公尺的高度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409700"/>
            <a:ext cx="75247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7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臺灣遺址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月為止，公告遺址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處，國定遺址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直轄市定遺址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處，縣市定遺址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台南科學工業園區</a:t>
            </a:r>
            <a:r>
              <a:rPr lang="zh-TW" altLang="en-US" b="1" dirty="0" smtClean="0">
                <a:solidFill>
                  <a:srgbClr val="000000"/>
                </a:solidFill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發現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考古遺址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58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處，搶救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發掘</a:t>
            </a: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處，發掘總面積約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萬平方公尺</a:t>
            </a:r>
            <a:r>
              <a:rPr lang="zh-TW" altLang="en-US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en-US" altLang="zh-TW" b="1" dirty="0" smtClean="0">
              <a:solidFill>
                <a:srgbClr val="000000"/>
              </a:solidFill>
              <a:latin typeface="新細明體"/>
              <a:ea typeface="新細明體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國內考古遺址分布密度最高、發掘總面積最大的地區</a:t>
            </a: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穿越台灣 考古揭祕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~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南科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層：人類居住的痕跡或使用的器物常會在地表上留下足跡，因隨著地表的堆積作用，地表會隨著時間一層蓋過一層，愈積愈厚，形成文化層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8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14379" b="9511"/>
          <a:stretch/>
        </p:blipFill>
        <p:spPr bwMode="auto">
          <a:xfrm>
            <a:off x="-31254" y="0"/>
            <a:ext cx="6716366" cy="39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76" y="2594595"/>
            <a:ext cx="4572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6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" y="692696"/>
            <a:ext cx="6350000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10141" y="-5284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TW" altLang="en-US" sz="4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國定遺址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343952" y="639441"/>
            <a:ext cx="2794000" cy="6075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2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八仙洞遺址（台東縣長濱鄉）</a:t>
            </a:r>
            <a:endParaRPr lang="en-US" altLang="zh-TW" sz="24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2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大坌坑遺址（新北市八里區）</a:t>
            </a:r>
            <a:endParaRPr lang="en-US" altLang="zh-TW" sz="24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2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卑南遺址（台東縣台東市）</a:t>
            </a:r>
            <a:endParaRPr lang="en-US" altLang="zh-TW" sz="24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2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鳳鼻頭遺址（高雄市林園區）</a:t>
            </a:r>
            <a:endParaRPr lang="en-US" altLang="zh-TW" sz="24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2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圓山遺址（台北市中山區）</a:t>
            </a:r>
            <a:endParaRPr lang="en-US" altLang="zh-TW" sz="24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2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十三行遺址（新北市八里區）</a:t>
            </a:r>
            <a:endParaRPr lang="en-US" altLang="zh-TW" sz="24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2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萬山岩雕群遺址（高雄市茂林區）</a:t>
            </a:r>
          </a:p>
          <a:p>
            <a:pPr>
              <a:defRPr/>
            </a:pPr>
            <a:endParaRPr lang="zh-TW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6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90588"/>
            <a:ext cx="76200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99592" y="260648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TW" altLang="en-US" sz="4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萬山岩雕遺址</a:t>
            </a:r>
          </a:p>
        </p:txBody>
      </p:sp>
    </p:spTree>
    <p:extLst>
      <p:ext uri="{BB962C8B-B14F-4D97-AF65-F5344CB8AC3E}">
        <p14:creationId xmlns:p14="http://schemas.microsoft.com/office/powerpoint/2010/main" val="303110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史前時代與歷史時代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9761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「歷史時代」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，是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指有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記錄的時代，反之則稱為「史前時代」。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歷史是擁有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文字紀錄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能力的族群所專屬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臺灣本島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的「歷史時代」，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大約始於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世紀初明朝末年。</a:t>
            </a: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顏思齊登陸笨港</a:t>
            </a:r>
            <a:endParaRPr lang="en-US" altLang="zh-TW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四百年史是漢文化殖民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史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不等於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沒有歷史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49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認識考古學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3387" y="1844824"/>
            <a:ext cx="9144000" cy="4846699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考古學專題六講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殷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瑋璋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考古學的田野工作手冊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考古工作是包含一系列的內容，從問題意識的產生、資料蒐集、田野調查、遺址 發掘 ，到標本整理、資料分析，以及報告撰寫等，藉此以提供各種基礎資料於學者進行研究。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4"/>
            <a:ext cx="7524750" cy="60674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7375"/>
            <a:ext cx="6096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2" y="90872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08520" y="370937"/>
            <a:ext cx="4798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芝山岩古蹟展示館，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現場考古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挖掘模型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689934" y="692696"/>
            <a:ext cx="445406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臺灣的考古學學科始於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世紀末 ，早期多由日本學者進行各種調查與研究，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1896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年日本人發現臺北芝山岩遺址，開始以科學進行考古，建立臺灣史前史。</a:t>
            </a:r>
          </a:p>
        </p:txBody>
      </p:sp>
    </p:spTree>
    <p:extLst>
      <p:ext uri="{BB962C8B-B14F-4D97-AF65-F5344CB8AC3E}">
        <p14:creationId xmlns:p14="http://schemas.microsoft.com/office/powerpoint/2010/main" val="34933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" y="332656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096000" y="332656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花蓮市初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進行下水道排水工程，意外挖出一具千年女性人骨，經採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樣檢測，證實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該人骨距今約一○五○年，研判應是千年墓葬的骨骸，且現場還發現零星史前靜浦文化的陶片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遺物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發現時間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2016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月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日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7" t="9362"/>
          <a:stretch/>
        </p:blipFill>
        <p:spPr bwMode="auto">
          <a:xfrm>
            <a:off x="0" y="4254350"/>
            <a:ext cx="2980536" cy="234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980536" y="4269885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苗栗縣西濱快速道路施工，挖到了四千年前的古物，通霄店子窩埋藏地表下的人類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遺跡。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店子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窩考古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試掘之後，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推測，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屬新石器時代中期的紅毛港系統，並推估出店子窩遺址之可能分布範圍。</a:t>
            </a:r>
          </a:p>
        </p:txBody>
      </p:sp>
    </p:spTree>
    <p:extLst>
      <p:ext uri="{BB962C8B-B14F-4D97-AF65-F5344CB8AC3E}">
        <p14:creationId xmlns:p14="http://schemas.microsoft.com/office/powerpoint/2010/main" val="37337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3466415"/>
            <a:ext cx="47625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48" y="12949"/>
            <a:ext cx="4376901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3143250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海灘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傘是考古學家發掘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時遮陽避雨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的庇護所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775048" y="2892949"/>
            <a:ext cx="44055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考古學家和盜墓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最大不同，盜墓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者只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求美觀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完整的寶物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盜掘時經常破壞整體遺跡結構，毀損其他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文物。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考古學家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為了完整理解古人的生活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，得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要仔細小心地分析各種各樣出土的現象，考察地層與遺物之間的關係與脈絡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盜墓筆記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572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91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991" y="38862"/>
            <a:ext cx="44291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860032" y="289636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南科出土的狗遺骸</a:t>
            </a:r>
            <a:endParaRPr lang="zh-TW" altLang="en-US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" y="3429000"/>
            <a:ext cx="44291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549" y="3429000"/>
            <a:ext cx="44291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3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" y="10197"/>
            <a:ext cx="5715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3820197"/>
            <a:ext cx="5796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史前館南科分館主要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收藏開闢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南科工業園區時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，所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發掘新石器時期到漢人明清時期的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遺跡。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出土包括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兩千五百具人骨、兩萬件文物、甕棺及豐富海洋文化，史前文化的收藏量相當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17" y="-99392"/>
            <a:ext cx="6352583" cy="45358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8279"/>
            <a:ext cx="6346486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620688"/>
            <a:ext cx="635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11176" y="5013176"/>
            <a:ext cx="9155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李匡悌利用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3D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掃描和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掃描輸出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1:1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模型， 再塑造肌理、貼上皮膚，還原史前文化住民的長相。（攝影：李昆翰）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93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784"/>
            <a:ext cx="7524750" cy="6477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-108520" y="-99392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最早的臺灣人可能的移動路線</a:t>
            </a:r>
          </a:p>
        </p:txBody>
      </p:sp>
    </p:spTree>
    <p:extLst>
      <p:ext uri="{BB962C8B-B14F-4D97-AF65-F5344CB8AC3E}">
        <p14:creationId xmlns:p14="http://schemas.microsoft.com/office/powerpoint/2010/main" val="172181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" y="1484784"/>
            <a:ext cx="9132549" cy="50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445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000"/>
            <a:ext cx="9167491" cy="64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389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史前臺灣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大約距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萬、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萬、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萬及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萬年前，地球正處於地表上覆蓋大量冰層的冰河盛期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冰河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期地球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大面積結冰的關係，海平面比今天低很多，大陸與鄰近島嶼往往連接在一起。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今約一萬八千年至一萬年前，第四冰河期結束，氣溫逐漸上升，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海水面上升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，冰河消退海峽形成。</a:t>
            </a:r>
          </a:p>
          <a:p>
            <a:pPr marL="0" lvl="0" indent="0">
              <a:buNone/>
            </a:pP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41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Local_EWH-5532-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29" y="18000"/>
            <a:ext cx="6472286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75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" y="548680"/>
            <a:ext cx="9154291" cy="62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2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舊石器時代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人類的雙手與大腦並用，製造工具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當時可能是一種短期定居的小型聚落，或隊群（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band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生產方式是採集、狩獵、漁撈，尚未出現農耕的生活型態。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單位面積能養活的人口較少，資源豐富才能維持聚落生存與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定居，需要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時常遷徙，聚落小。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b="1" kern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掌握</a:t>
            </a:r>
            <a:r>
              <a:rPr lang="zh-TW" altLang="en-US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人類演化和文明的發展，必須注意「工具」和「群體」的重要性。</a:t>
            </a:r>
          </a:p>
          <a:p>
            <a:pPr marL="0" indent="0">
              <a:buNone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42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6" name="Picture 4" descr="史前生活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79963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779962" y="27856"/>
            <a:ext cx="4364038" cy="491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人類學會熟食可能是森林大火，躲避不及的動物被大火烤得香嫩無比。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劫後餘生的人類被這股香氣所引，終於學習到熟食的美味。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人類歷史的開端 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石器時代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15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-1" y="6216650"/>
            <a:ext cx="4779963" cy="6413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Credit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Ron </a:t>
            </a:r>
            <a:r>
              <a:rPr kumimoji="0" lang="en-US" altLang="zh-TW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Embleton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/ Bridgeman Art Library / Universal Images Group</a:t>
            </a:r>
          </a:p>
        </p:txBody>
      </p:sp>
    </p:spTree>
    <p:extLst>
      <p:ext uri="{BB962C8B-B14F-4D97-AF65-F5344CB8AC3E}">
        <p14:creationId xmlns:p14="http://schemas.microsoft.com/office/powerpoint/2010/main" val="13215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2" name="Picture 4" descr="史前生活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73288"/>
            <a:ext cx="8229600" cy="40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762000" y="62484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TW" smtClean="0">
                <a:solidFill>
                  <a:srgbClr val="000000"/>
                </a:solidFill>
                <a:latin typeface="Arial" pitchFamily="34" charset="0"/>
                <a:ea typeface="新細明體" pitchFamily="18" charset="-120"/>
              </a:rPr>
              <a:t>Credit</a:t>
            </a:r>
            <a:r>
              <a:rPr lang="zh-TW" altLang="en-US" smtClean="0">
                <a:solidFill>
                  <a:srgbClr val="000000"/>
                </a:solidFill>
                <a:latin typeface="Arial" pitchFamily="34" charset="0"/>
                <a:ea typeface="新細明體" pitchFamily="18" charset="-120"/>
              </a:rPr>
              <a:t>：</a:t>
            </a:r>
            <a:r>
              <a:rPr lang="en-US" altLang="zh-TW" smtClean="0">
                <a:solidFill>
                  <a:srgbClr val="000000"/>
                </a:solidFill>
                <a:latin typeface="Arial" pitchFamily="34" charset="0"/>
                <a:ea typeface="新細明體" pitchFamily="18" charset="-120"/>
              </a:rPr>
              <a:t>Peter Jackson / Bridgeman Art Library / Universal Images Group</a:t>
            </a:r>
          </a:p>
        </p:txBody>
      </p:sp>
      <p:sp>
        <p:nvSpPr>
          <p:cNvPr id="104454" name="Text Box 6"/>
          <p:cNvSpPr txBox="1">
            <a:spLocks noChangeArrowheads="1"/>
          </p:cNvSpPr>
          <p:nvPr/>
        </p:nvSpPr>
        <p:spPr bwMode="auto">
          <a:xfrm>
            <a:off x="107504" y="0"/>
            <a:ext cx="9144000" cy="17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人類在躲避猛獸的追擊中，無意間以工具（石頭或木棒）驅敵成功，而逐漸學會使用工具。</a:t>
            </a: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火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和製作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是文明發展的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重要進程。</a:t>
            </a:r>
            <a:endParaRPr lang="zh-TW" altLang="en-US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800600" y="2173288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打擊</a:t>
            </a:r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石器的模擬圖。</a:t>
            </a:r>
          </a:p>
          <a:p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4" b="1970"/>
          <a:stretch/>
        </p:blipFill>
        <p:spPr bwMode="auto">
          <a:xfrm>
            <a:off x="-7640" y="0"/>
            <a:ext cx="3774180" cy="38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145" y="4062582"/>
            <a:ext cx="9142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舊石器人類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天然的石頭打破，利用石片的鋒利邊緣切肉、刮獸皮或削砍木材；有時也把獸骨削尖，做成魚叉、魚鉤、或骨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針。（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打製、磨製、鑽孔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540" y="248952"/>
            <a:ext cx="5364945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3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舊石器時代晚期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08504" cy="4876800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長濱文化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遺址主要分布東部海岸及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恆春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半島南端。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臺東縣長濱鄉八仙洞遺址為代表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網形文化主要分布在臺灣西海岸的中北部丘陵地。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苗栗網形伯公壠遺址為代表</a:t>
            </a:r>
            <a:r>
              <a:rPr lang="zh-TW" altLang="en-US" b="1" dirty="0" smtClean="0">
                <a:latin typeface="新細明體"/>
                <a:ea typeface="新細明體"/>
              </a:rPr>
              <a:t>。</a:t>
            </a:r>
            <a:endParaRPr lang="en-US" altLang="zh-TW" b="1" dirty="0" smtClean="0">
              <a:latin typeface="新細明體"/>
              <a:ea typeface="新細明體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舊石器時代晚期，台灣海峽仍是陸地，中國大陸的人類可能因追逐動物，由華南來到台灣。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kern="1200" dirty="0">
                <a:solidFill>
                  <a:prstClr val="black"/>
                </a:solidFill>
                <a:latin typeface="微軟正黑體"/>
                <a:ea typeface="微軟正黑體"/>
                <a:hlinkClick r:id="rId2"/>
              </a:rPr>
              <a:t>【</a:t>
            </a:r>
            <a:r>
              <a:rPr lang="zh-TW" altLang="en-US" sz="2400" b="1" kern="1200" dirty="0">
                <a:solidFill>
                  <a:prstClr val="black"/>
                </a:solidFill>
                <a:latin typeface="微軟正黑體"/>
                <a:ea typeface="微軟正黑體"/>
                <a:hlinkClick r:id="rId2"/>
              </a:rPr>
              <a:t>發現</a:t>
            </a:r>
            <a:r>
              <a:rPr lang="en-US" altLang="zh-TW" sz="2400" b="1" kern="1200" dirty="0">
                <a:solidFill>
                  <a:prstClr val="black"/>
                </a:solidFill>
                <a:latin typeface="微軟正黑體"/>
                <a:ea typeface="微軟正黑體"/>
                <a:hlinkClick r:id="rId2"/>
              </a:rPr>
              <a:t>】20180113 - </a:t>
            </a:r>
            <a:r>
              <a:rPr lang="zh-TW" altLang="en-US" sz="2400" b="1" kern="1200" dirty="0">
                <a:solidFill>
                  <a:prstClr val="black"/>
                </a:solidFill>
                <a:latin typeface="微軟正黑體"/>
                <a:ea typeface="微軟正黑體"/>
                <a:hlinkClick r:id="rId2"/>
              </a:rPr>
              <a:t>移動史書 </a:t>
            </a:r>
            <a:r>
              <a:rPr lang="en-US" altLang="zh-TW" sz="2400" b="1" kern="1200" dirty="0">
                <a:solidFill>
                  <a:prstClr val="black"/>
                </a:solidFill>
                <a:latin typeface="微軟正黑體"/>
                <a:ea typeface="微軟正黑體"/>
                <a:hlinkClick r:id="rId2"/>
              </a:rPr>
              <a:t>- </a:t>
            </a:r>
            <a:r>
              <a:rPr lang="zh-TW" altLang="en-US" sz="2400" b="1" kern="1200" dirty="0">
                <a:solidFill>
                  <a:prstClr val="black"/>
                </a:solidFill>
                <a:latin typeface="微軟正黑體"/>
                <a:ea typeface="微軟正黑體"/>
                <a:hlinkClick r:id="rId2"/>
              </a:rPr>
              <a:t>臺灣原住民 </a:t>
            </a:r>
            <a:endParaRPr lang="zh-TW" altLang="en-US" sz="2400" b="1" kern="1200" dirty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marL="0" lvl="0" indent="0">
              <a:buNone/>
            </a:pP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50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1028343"/>
            <a:ext cx="433653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民國</a:t>
            </a:r>
            <a:r>
              <a:rPr lang="en-US" altLang="zh-TW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73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月，苗栗鯉魚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潭水庫地區發現「伯公壟」舊石器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遺址。</a:t>
            </a: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從鯉魚潭的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史前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遺物，石器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和陶片等器物研判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，居民住在河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台地，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採集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狩獵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漁撈為生活，兼有農耕。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TW" altLang="en-US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24736" y="116632"/>
            <a:ext cx="3570208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網形文化遺址</a:t>
            </a:r>
            <a:endParaRPr lang="zh-TW" altLang="en-US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t="3084" r="5996" b="7385"/>
          <a:stretch/>
        </p:blipFill>
        <p:spPr bwMode="auto">
          <a:xfrm>
            <a:off x="4336535" y="-2272"/>
            <a:ext cx="4807465" cy="338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336535" y="3383249"/>
            <a:ext cx="48074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「伯公壟文化」年代約在三千七百年前到一萬年前，</a:t>
            </a:r>
            <a:r>
              <a:rPr lang="zh-TW" altLang="en-US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是臺灣</a:t>
            </a:r>
            <a:r>
              <a:rPr lang="zh-TW" altLang="en-US" sz="3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已發現的少數萬年先民遺址之一</a:t>
            </a:r>
            <a:r>
              <a:rPr lang="zh-TW" altLang="en-US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r>
              <a:rPr lang="zh-TW" altLang="en-US" sz="3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形文化之網形遺址，目前已成</a:t>
            </a:r>
            <a:r>
              <a:rPr lang="zh-TW" altLang="en-US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水庫。</a:t>
            </a:r>
            <a:endParaRPr lang="en-US" altLang="zh-TW" sz="3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745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00" y="706368"/>
            <a:ext cx="7524750" cy="60674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51720" y="85725"/>
            <a:ext cx="505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八仙洞遺址</a:t>
            </a:r>
            <a:r>
              <a:rPr lang="en-US" altLang="zh-TW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海蝕洞穴地形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683473"/>
            <a:ext cx="75247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96913"/>
            <a:ext cx="8534400" cy="546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979712" y="638132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9398" y="6199405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潮音洞文化層出現骨角器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0"/>
            <a:ext cx="6608256" cy="68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6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9" r="1241" b="2920"/>
          <a:stretch/>
        </p:blipFill>
        <p:spPr bwMode="auto">
          <a:xfrm>
            <a:off x="22496" y="0"/>
            <a:ext cx="3605093" cy="412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-13752" y="4269704"/>
            <a:ext cx="9157752" cy="281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台東縣長濱鄉的八仙洞是舊石器時代的</a:t>
            </a:r>
            <a:r>
              <a:rPr lang="zh-TW" altLang="en-US" sz="3200" b="1" u="sng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遺址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，以地名命名為「長濱文化」。   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fontAlgn="base">
              <a:spcBef>
                <a:spcPts val="575"/>
              </a:spcBef>
              <a:spcAft>
                <a:spcPct val="0"/>
              </a:spcAft>
              <a:buSzPct val="85000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八仙洞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是面臨太平洋，在巨大的岩山峭壁海蝕形成有十數個洞穴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。位置最高的洞穴距地面約</a:t>
            </a:r>
            <a:r>
              <a:rPr lang="en-US" altLang="zh-TW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/>
                <a:ea typeface="新細明體"/>
              </a:rPr>
              <a:t>。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八仙洞 發現的人類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遺物</a:t>
            </a:r>
            <a:endParaRPr lang="zh-TW" altLang="en-US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" b="4000"/>
          <a:stretch/>
        </p:blipFill>
        <p:spPr bwMode="auto">
          <a:xfrm>
            <a:off x="3603557" y="9152"/>
            <a:ext cx="5540443" cy="411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43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37814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960937" y="9184"/>
            <a:ext cx="51830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學者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臧振華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在靈巖洞挖掘出距今兩千五百年前的新石器時代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陶器。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八仙洞原本認定的有十七個洞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，從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陸續再往上找到十三個洞，所以共有卅個洞，都是舊石器遺址，最久遠的年代距今三萬年。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930" y="4101445"/>
            <a:ext cx="48577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39551" y="6462316"/>
            <a:ext cx="271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11</a:t>
            </a:r>
            <a:r>
              <a:rPr lang="zh-TW" altLang="en-US" dirty="0"/>
              <a:t>月</a:t>
            </a:r>
            <a:r>
              <a:rPr lang="en-US" altLang="zh-TW" dirty="0" smtClean="0"/>
              <a:t>16</a:t>
            </a:r>
            <a:r>
              <a:rPr lang="zh-TW" altLang="en-US" dirty="0" smtClean="0"/>
              <a:t>日新聞來源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592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7772400" cy="1143000"/>
          </a:xfrm>
        </p:spPr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長濱文化的特色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184576"/>
          </a:xfrm>
        </p:spPr>
        <p:txBody>
          <a:bodyPr/>
          <a:lstStyle/>
          <a:p>
            <a:pPr lvl="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主要居住</a:t>
            </a: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在海邊洞穴、岩蔭或近海低地隱閉背風之處</a:t>
            </a: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居民仍然</a:t>
            </a: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處「遊團」的</a:t>
            </a: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階段，時常遷徙，聚落小人口不多。</a:t>
            </a:r>
            <a:endParaRPr kumimoji="0" lang="en-US" altLang="zh-TW" b="1" kern="12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狩獵、採集的生活</a:t>
            </a: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型態為主，漁撈與採貝佔相當</a:t>
            </a: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大分量。</a:t>
            </a:r>
            <a:endParaRPr lang="en-US" altLang="zh-TW" b="1" kern="12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打剝法製作礫石砍伐器和石片器</a:t>
            </a: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做為工具。</a:t>
            </a:r>
            <a:endParaRPr kumimoji="0" lang="en-US" altLang="zh-TW" b="1" kern="12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八仙洞的史前人類可能因</a:t>
            </a: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長期孤立於台灣東部，造成文化發展遲滯，留下僅殘存石器的遺址。</a:t>
            </a:r>
            <a:endParaRPr lang="en-US" altLang="zh-TW" b="1" kern="12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3050" lvl="0" indent="-273050">
              <a:spcBef>
                <a:spcPts val="575"/>
              </a:spcBef>
              <a:buClr>
                <a:srgbClr val="918415"/>
              </a:buClr>
              <a:buSzPct val="85000"/>
              <a:buFont typeface="Wingdings 2" pitchFamily="18" charset="2"/>
              <a:buChar char=""/>
            </a:pPr>
            <a:endParaRPr kumimoji="0" lang="zh-TW" altLang="en-US" sz="2600" kern="1200" dirty="0">
              <a:solidFill>
                <a:prstClr val="black"/>
              </a:solidFill>
              <a:latin typeface="華康宗楷體W7" pitchFamily="65" charset="-120"/>
              <a:ea typeface="華康宗楷體W7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03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臺灣化石人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台南市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左鎮區菜寮溪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的人類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化石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是目前台灣陸地唯一發現的舊石器時代人類</a:t>
            </a:r>
            <a:r>
              <a:rPr lang="zh-TW" altLang="en-US" b="1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化石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r>
              <a:rPr lang="zh-TW" altLang="en-US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鎮</a:t>
            </a:r>
            <a:r>
              <a:rPr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人的化石標本，包含來自不同個體的人類頂骨殘片及大臼齒，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2~3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萬年</a:t>
            </a:r>
            <a:r>
              <a:rPr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kern="12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菜寮溪河床的化石並非原始堆積所在，故沒有發現相關的文化遺址與遺物以確定其文化類型。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86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7711" r="8070" b="17233"/>
          <a:stretch/>
        </p:blipFill>
        <p:spPr>
          <a:xfrm>
            <a:off x="0" y="0"/>
            <a:ext cx="4320480" cy="566124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80" y="0"/>
            <a:ext cx="5200650" cy="33528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352081" y="3352800"/>
            <a:ext cx="4644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2~3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萬年降到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千年的「左鎮人」頭蓋骨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來源：引自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Shikama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Tokio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C. C. Lin and Nobuo 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Shimoda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et al 1976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。圖片由臧振華提供。</a:t>
            </a:r>
          </a:p>
        </p:txBody>
      </p:sp>
    </p:spTree>
    <p:extLst>
      <p:ext uri="{BB962C8B-B14F-4D97-AF65-F5344CB8AC3E}">
        <p14:creationId xmlns:p14="http://schemas.microsoft.com/office/powerpoint/2010/main" val="48807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圖片 1" descr="B_1000038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8" y="3448"/>
            <a:ext cx="57150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圖片 4" descr="0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8" y="4255081"/>
            <a:ext cx="3462338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文字方塊 5"/>
          <p:cNvSpPr txBox="1">
            <a:spLocks noChangeArrowheads="1"/>
          </p:cNvSpPr>
          <p:nvPr/>
        </p:nvSpPr>
        <p:spPr bwMode="auto">
          <a:xfrm>
            <a:off x="0" y="260648"/>
            <a:ext cx="677108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臺南左鎮菜寮化石館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53895" t="21656" r="6239" b="33064"/>
          <a:stretch/>
        </p:blipFill>
        <p:spPr>
          <a:xfrm>
            <a:off x="5251723" y="3523903"/>
            <a:ext cx="3888432" cy="331236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308304" y="29249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臼齒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79815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331640" y="332656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新石器時代</a:t>
            </a:r>
            <a:endParaRPr lang="en-US" altLang="zh-TW" sz="4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人類的農業革命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13781"/>
            <a:ext cx="75247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臺灣島的第二次移民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第二次的大移民則是來自於東亞大陸南方的新石器時代人群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6,500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年前開始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，陸續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有新的人群遷入臺灣──此時的海面與過去相比較高，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臺灣成為島嶼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因此，這批人群可能是駕舟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船而來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，隨即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發展出適應島嶼的生活形態，考古學界將這種生活方式稱為「 大坌坑文化 」。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81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早期新石器時代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最早的新石器時代文化，以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大坌坑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為代表，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有陶器，又稱為「粗繩紋陶文化」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TW" altLang="en-US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大坌坑文化與舊石器晚期文化之間，並沒有明顯的傳承關係，此型的文化可能是由外移入</a:t>
            </a:r>
            <a:r>
              <a:rPr kumimoji="1"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b="1" kern="12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學者的看法是由亞洲大陸東南沿海遷徙而來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；若干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語言與族群的研究學者則推測他們是「南島語族」的祖先。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移入的原因，居住沿海擅長利用海岸資源及海上生活的人群。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575"/>
            <a:ext cx="75247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9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342900" lvl="0" indent="-342900">
              <a:spcBef>
                <a:spcPct val="20000"/>
              </a:spcBef>
            </a:pPr>
            <a:r>
              <a:rPr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  <a:r>
              <a:rPr lang="zh-TW" altLang="en-US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坌坑</a:t>
            </a:r>
            <a:r>
              <a:rPr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文化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(7000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年前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~4500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年前</a:t>
            </a:r>
            <a:r>
              <a:rPr lang="en-US" altLang="zh-TW" sz="24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br>
              <a:rPr lang="en-US" altLang="zh-TW" sz="24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496" y="1981200"/>
            <a:ext cx="9108504" cy="48768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聚落大多出現在河濱與海濱高階地或沙丘</a:t>
            </a:r>
            <a:r>
              <a:rPr lang="zh-TW" altLang="en-US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、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湖岸。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大量依賴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採集和狩獵、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漁撈，以及小部分種植根莖類作物。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小規模的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農業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種植，生產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無法供應大量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zh-TW" altLang="en-US" b="1" dirty="0">
                <a:solidFill>
                  <a:srgbClr val="000000"/>
                </a:solidFill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定居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的聚落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小。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製作陶器與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磨製石器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，陶罐和陶缽</a:t>
            </a:r>
            <a:r>
              <a:rPr lang="zh-TW" altLang="en-US" b="1" dirty="0" smtClean="0">
                <a:solidFill>
                  <a:srgbClr val="000000"/>
                </a:solidFill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解決烹煮、儲存食物及飲水問題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新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北市八里區大坌坑遺址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/>
            </a:r>
            <a:b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</a:b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endParaRPr lang="zh-TW" altLang="en-US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endParaRPr lang="zh-TW" altLang="en-US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56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709" r="4885"/>
          <a:stretch/>
        </p:blipFill>
        <p:spPr>
          <a:xfrm>
            <a:off x="0" y="0"/>
            <a:ext cx="7128792" cy="572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548680"/>
            <a:ext cx="21621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0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3116" cy="606604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87" y="791954"/>
            <a:ext cx="752921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3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新石器時代中期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4500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~3500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496" y="1981200"/>
            <a:ext cx="9108504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出土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遺物中農具所占比例相當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，可見農耕在當時社會的重要地位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出現稻米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、小米等作物的栽培</a:t>
            </a:r>
            <a:r>
              <a:rPr lang="zh-TW" altLang="en-US" b="1" dirty="0" smtClean="0">
                <a:solidFill>
                  <a:srgbClr val="000000"/>
                </a:solidFill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但漁獵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和採集仍是主要的生產活動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增加，聚落大，社會制度開始產生變化。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代表文化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︰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牛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罵頭文化   牛稠子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2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88" y="1052736"/>
            <a:ext cx="57245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188640"/>
            <a:ext cx="8318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臺灣最早的稻米──南科碳化稻米</a:t>
            </a:r>
          </a:p>
        </p:txBody>
      </p:sp>
    </p:spTree>
    <p:extLst>
      <p:ext uri="{BB962C8B-B14F-4D97-AF65-F5344CB8AC3E}">
        <p14:creationId xmlns:p14="http://schemas.microsoft.com/office/powerpoint/2010/main" val="398823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534"/>
            <a:ext cx="44577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11410" y="22523"/>
            <a:ext cx="8044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新石器時代晚期</a:t>
            </a: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（距今</a:t>
            </a:r>
            <a:r>
              <a:rPr lang="en-US" altLang="zh-TW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3500~2000</a:t>
            </a: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457700" y="1052736"/>
            <a:ext cx="4686300" cy="519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3200" b="1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北部</a:t>
            </a: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芝山岩文化（中晚期過渡）、圓山文化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kern="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中部營埔文化、大馬璘文化（埔里盆地） 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微軟正黑體"/>
                <a:ea typeface="微軟正黑體"/>
              </a:rPr>
              <a:t>。</a:t>
            </a:r>
            <a:endParaRPr lang="en-US" altLang="zh-TW" sz="3200" b="1" kern="0" dirty="0" smtClean="0">
              <a:solidFill>
                <a:srgbClr val="000000"/>
              </a:solidFill>
              <a:latin typeface="微軟正黑體"/>
              <a:ea typeface="微軟正黑體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南部鳳鼻頭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 </a:t>
            </a: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、大湖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 。</a:t>
            </a:r>
            <a:endParaRPr lang="en-US" altLang="zh-TW" sz="3200" b="1" kern="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東部卑南文化、麒麟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 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微軟正黑體"/>
                <a:ea typeface="微軟正黑體"/>
              </a:rPr>
              <a:t>。</a:t>
            </a:r>
            <a:endParaRPr lang="zh-TW" altLang="en-US" sz="32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TW" sz="32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5007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圓山文化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圓山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文化距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4500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年到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年前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，分布於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盆地。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當時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臺北盆地是個湖泊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，湖泊退卻，盆地部分成了沼澤地。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圓山位於沼澤盆地西北方較高丘陵上，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以農業及漁獵為生，並且已懂得栽種稻米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圓山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文化的器物以有肩石斧、有段石錛、大型磨製石鏟及雙口圈足罐最具特色。</a:t>
            </a:r>
            <a:b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172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貝塚與拔牙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700808"/>
            <a:ext cx="9144000" cy="4968552"/>
          </a:xfrm>
        </p:spPr>
        <p:txBody>
          <a:bodyPr/>
          <a:lstStyle/>
          <a:p>
            <a:pPr lvl="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「貝</a:t>
            </a: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塚</a:t>
            </a: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」主要</a:t>
            </a: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是烏硯殼、少量蠔殼、鐘螺殼及川蜷螺</a:t>
            </a: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等空</a:t>
            </a: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殼堆積，</a:t>
            </a: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貝殼夾雜</a:t>
            </a: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大量的獸骨，</a:t>
            </a:r>
            <a:r>
              <a:rPr kumimoji="0" lang="zh-TW" altLang="en-US" b="1" u="sng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這些都是史前人類的食物</a:t>
            </a:r>
            <a:r>
              <a:rPr kumimoji="0" lang="zh-TW" altLang="en-US" b="1" u="sng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殘渣</a:t>
            </a: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殘渣的遺留可知，圓山文化的居民在河川撈貝、捕魚；在陸地狩獵、採集</a:t>
            </a: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從墓葬發覺當時人有在生前</a:t>
            </a:r>
            <a:r>
              <a:rPr kumimoji="0" lang="zh-TW" altLang="en-US" b="1" u="sng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拔</a:t>
            </a:r>
            <a:r>
              <a:rPr kumimoji="0" lang="zh-TW" altLang="en-US" b="1" u="sng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齒習慣</a:t>
            </a: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，且幾乎拔掉上顎兩側的犬齒與</a:t>
            </a: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側門齒。</a:t>
            </a:r>
            <a:endParaRPr kumimoji="0" lang="en-US" altLang="zh-TW" b="1" kern="12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kumimoji="0"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喪</a:t>
            </a: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俗不用棺槨，</a:t>
            </a:r>
            <a:r>
              <a:rPr kumimoji="0" lang="zh-TW" altLang="en-US" b="1" u="sng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採仰身直肢葬</a:t>
            </a:r>
            <a:r>
              <a:rPr kumimoji="0"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57512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025"/>
            <a:ext cx="47625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40" y="764704"/>
            <a:ext cx="38957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40" y="4048125"/>
            <a:ext cx="37052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" y="4286250"/>
            <a:ext cx="28860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05312" y="6549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圓山文化貝塚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43608" y="370147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出土的烏蜆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56176" y="54805"/>
            <a:ext cx="16561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陶器</a:t>
            </a:r>
            <a:endParaRPr lang="en-US" altLang="zh-TW" sz="4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394712" y="342900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石器</a:t>
            </a:r>
            <a:endParaRPr lang="zh-TW" alt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46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7772400" cy="1143000"/>
          </a:xfrm>
        </p:spPr>
        <p:txBody>
          <a:bodyPr/>
          <a:lstStyle/>
          <a:p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毀飾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112568"/>
          </a:xfrm>
        </p:spPr>
        <p:txBody>
          <a:bodyPr/>
          <a:lstStyle/>
          <a:p>
            <a:pPr lvl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kern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拔齒</a:t>
            </a:r>
            <a:r>
              <a:rPr lang="zh-TW" altLang="en-US" b="1" kern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」是一種具有</a:t>
            </a:r>
            <a:r>
              <a:rPr lang="zh-TW" altLang="en-US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</a:t>
            </a:r>
            <a:r>
              <a:rPr lang="zh-TW" altLang="en-US" b="1" kern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風俗</a:t>
            </a:r>
            <a:r>
              <a:rPr lang="zh-TW" altLang="en-US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習慣之意義的名詞，而非指一般僅具有動作意義的用語</a:t>
            </a:r>
            <a:r>
              <a:rPr lang="zh-TW" altLang="en-US" b="1" kern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世界</a:t>
            </a: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各地土著民族之中，</a:t>
            </a: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以各種</a:t>
            </a: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人為方式損傷身體，以達到裝飾，或標明個人的身份與</a:t>
            </a: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社會地位，</a:t>
            </a: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民族學家稱之為「</a:t>
            </a:r>
            <a:r>
              <a:rPr lang="zh-TW" altLang="en-US" b="1" u="sng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毀飾</a:t>
            </a: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拔齒是</a:t>
            </a: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種勇氣的</a:t>
            </a: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考驗，拔齒具有</a:t>
            </a: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社會意義的永久標誌</a:t>
            </a:r>
            <a:r>
              <a:rPr lang="zh-TW" altLang="en-US" b="1" kern="12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地區在史前時代及傳統高山族族群中施行於牙齒的毀飾，僅有拔齒一種。</a:t>
            </a:r>
          </a:p>
          <a:p>
            <a:pPr lvl="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zh-TW" altLang="en-US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30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772400" cy="1143000"/>
          </a:xfrm>
        </p:spPr>
        <p:txBody>
          <a:bodyPr/>
          <a:lstStyle/>
          <a:p>
            <a:pPr algn="ctr" eaLnBrk="1" hangingPunct="1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毀飾的方式</a:t>
            </a:r>
          </a:p>
        </p:txBody>
      </p:sp>
      <p:sp>
        <p:nvSpPr>
          <p:cNvPr id="32771" name="內容版面配置區 2"/>
          <p:cNvSpPr>
            <a:spLocks noGrp="1"/>
          </p:cNvSpPr>
          <p:nvPr>
            <p:ph idx="1"/>
          </p:nvPr>
        </p:nvSpPr>
        <p:spPr>
          <a:xfrm>
            <a:off x="0" y="1412875"/>
            <a:ext cx="9144000" cy="5219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毀飾的方式與種類非常多。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紋面、穿耳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及拔牙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施行於牙齒的毀飾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或變形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由於牙齒質地得以保存較久的緣故。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人身施行於牙齒上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的毀飾行為</a:t>
            </a:r>
            <a:r>
              <a:rPr lang="zh-TW" altLang="en-US" b="1" dirty="0" smtClean="0"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因具有時間深度而更重要。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人為變形以達到牙齒毀飾的方式很多</a:t>
            </a:r>
            <a:r>
              <a:rPr lang="zh-TW" altLang="en-US" b="1" dirty="0" smtClean="0"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拔齒之外，有以磨研方法將</a:t>
            </a: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門齒磨尖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。或</a:t>
            </a: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磨成叉狀</a:t>
            </a:r>
            <a:r>
              <a:rPr lang="zh-TW" altLang="en-US" b="1" dirty="0" smtClean="0"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磨去隅角</a:t>
            </a:r>
            <a:r>
              <a:rPr lang="zh-TW" altLang="en-US" b="1" dirty="0" smtClean="0"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水平磨短</a:t>
            </a:r>
            <a:r>
              <a:rPr lang="zh-TW" altLang="en-US" b="1" dirty="0" smtClean="0"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甚至</a:t>
            </a: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水平斷齒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；再者</a:t>
            </a:r>
            <a:r>
              <a:rPr lang="zh-TW" altLang="en-US" b="1" dirty="0" smtClean="0"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如以貴重金屬、真珠或其他寶石鑲嵌在牙齒表面等。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115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1605" cy="68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2736"/>
            <a:ext cx="3835400" cy="560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775448" y="33265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泰雅族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紋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面、穿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耳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490"/>
            <a:ext cx="4355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原住民在兒童時期即穿耳，用竹棒貫穿，以大耳為美。</a:t>
            </a:r>
          </a:p>
        </p:txBody>
      </p:sp>
    </p:spTree>
    <p:extLst>
      <p:ext uri="{BB962C8B-B14F-4D97-AF65-F5344CB8AC3E}">
        <p14:creationId xmlns:p14="http://schemas.microsoft.com/office/powerpoint/2010/main" val="197036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" y="738000"/>
            <a:ext cx="9142052" cy="61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8271" y="28886"/>
            <a:ext cx="880241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臺灣冰河時期的證據</a:t>
            </a:r>
            <a:endParaRPr kumimoji="0" lang="en-US" altLang="zh-TW" sz="4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上帝遺失在人間之藍寶石」、「天使的眼淚」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-108520" y="5661248"/>
            <a:ext cx="9268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臺灣海拔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3000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公尺以上的高山地區大多曾受到冰河作用而遺留冰河地形</a:t>
            </a:r>
          </a:p>
        </p:txBody>
      </p:sp>
    </p:spTree>
    <p:extLst>
      <p:ext uri="{BB962C8B-B14F-4D97-AF65-F5344CB8AC3E}">
        <p14:creationId xmlns:p14="http://schemas.microsoft.com/office/powerpoint/2010/main" val="25627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5" b="26836"/>
          <a:stretch/>
        </p:blipFill>
        <p:spPr bwMode="auto">
          <a:xfrm>
            <a:off x="5221225" y="33154"/>
            <a:ext cx="4005072" cy="337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4179" r="-686" b="11173"/>
          <a:stretch/>
        </p:blipFill>
        <p:spPr bwMode="auto">
          <a:xfrm>
            <a:off x="5229497" y="3444943"/>
            <a:ext cx="4023040" cy="341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54"/>
            <a:ext cx="3359187" cy="41883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891790"/>
            <a:ext cx="2261812" cy="290804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12213" y="188640"/>
            <a:ext cx="954107" cy="29649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人類的各種毀飾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3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0" y="3478188"/>
            <a:ext cx="9144000" cy="337981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拔牙習俗，出於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某種動機或規範，有意識將齒槽中的健康牙齒用某種方法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拔除。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Tx/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卑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南人在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歲的時候，不論男孩或女孩，都要把上顎兩邊的側門齒和犬齒拔掉，表示長大成人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476672"/>
            <a:ext cx="666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67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371528" y="935807"/>
            <a:ext cx="57724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邵</a:t>
            </a:r>
            <a:r>
              <a:rPr lang="zh-TW" altLang="en-US" sz="3200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族人多半以河洛語「</a:t>
            </a:r>
            <a:r>
              <a:rPr lang="en-US" altLang="zh-TW" sz="3200" b="1" dirty="0" err="1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kong-kak-ki</a:t>
            </a:r>
            <a:r>
              <a:rPr lang="zh-TW" altLang="en-US" sz="3200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（摃角齒）」來稱呼鑿</a:t>
            </a:r>
            <a:r>
              <a:rPr lang="zh-TW" altLang="en-US" sz="3200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齒。</a:t>
            </a:r>
            <a:endParaRPr lang="en-US" altLang="zh-TW" sz="3200" b="1" dirty="0" smtClean="0">
              <a:solidFill>
                <a:srgbClr val="14182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象徵孩童初長成的成年儀式</a:t>
            </a:r>
            <a:r>
              <a:rPr lang="zh-TW" altLang="en-US" sz="3200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rgbClr val="14182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泰雅、布農及鄒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族，男女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在某個年歲時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，也有拔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去左右門牙或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犬齒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拔齒習俗。</a:t>
            </a:r>
            <a:endParaRPr lang="zh-TW" altLang="en-US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3528" y="294591"/>
            <a:ext cx="5076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鑿齒，邵語稱為</a:t>
            </a:r>
            <a:r>
              <a:rPr lang="en-US" altLang="zh-TW" sz="3200" b="1" dirty="0" err="1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paru</a:t>
            </a:r>
            <a:r>
              <a:rPr lang="en-US" altLang="zh-TW" sz="3200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err="1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nipin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605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2" y="426151"/>
            <a:ext cx="5273675" cy="614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426151"/>
            <a:ext cx="38440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台中市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安和路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「安和遺址」 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>
              <a:solidFill>
                <a:srgbClr val="000000"/>
              </a:solidFill>
              <a:latin typeface="新細明體"/>
              <a:ea typeface="新細明體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目前在臺中發現最早的史前人。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開挖的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400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平方公尺遺址中，發掘約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具排放整齊的人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骨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新細明體"/>
              <a:ea typeface="新細明體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少數的墓葬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，被認定為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4800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4000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年前人類遺骨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>
              <a:solidFill>
                <a:srgbClr val="000000"/>
              </a:solidFill>
              <a:latin typeface="新細明體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5550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3529" y="1151649"/>
            <a:ext cx="48009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中部地區出土的新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石器早中期的人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骨代表物</a:t>
            </a: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具二十多歲媽媽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身高約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公分和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旁未滿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周歲的嬰兒遺骸，遺骨約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公分。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連同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其他群葬的共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48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具排列整齊的人骨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954498"/>
            <a:ext cx="3798137" cy="57063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796136" y="105209"/>
            <a:ext cx="244169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sz="4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安和阿嬷</a:t>
            </a:r>
            <a:endParaRPr lang="zh-TW" altLang="en-US" sz="4400" b="1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310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301" r="-13520" b="5105"/>
          <a:stretch/>
        </p:blipFill>
        <p:spPr bwMode="auto">
          <a:xfrm>
            <a:off x="0" y="0"/>
            <a:ext cx="404495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779912" y="0"/>
            <a:ext cx="50906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似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用左手托住並低頭俯視嬰兒，嬰兒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看出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性別。</a:t>
            </a: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女性右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上顎缺齒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顆左上顎至少缺齒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顆，推測可能和古老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時代的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拔牙習俗有關。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673" y="3833475"/>
            <a:ext cx="5627143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2_0101_02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305752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972" name="Rectangle 12"/>
          <p:cNvSpPr>
            <a:spLocks noChangeArrowheads="1"/>
          </p:cNvSpPr>
          <p:nvPr/>
        </p:nvSpPr>
        <p:spPr bwMode="auto">
          <a:xfrm>
            <a:off x="611560" y="620688"/>
            <a:ext cx="244169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卑南</a:t>
            </a:r>
            <a:r>
              <a:rPr kumimoji="1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文化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8973" name="Text Box 13"/>
          <p:cNvSpPr txBox="1">
            <a:spLocks noChangeArrowheads="1"/>
          </p:cNvSpPr>
          <p:nvPr/>
        </p:nvSpPr>
        <p:spPr bwMode="auto">
          <a:xfrm>
            <a:off x="3563888" y="1989138"/>
            <a:ext cx="5437187" cy="4881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主要分布於花東海岸南段、花東縱谷及臺東平原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kern="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3200" b="1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年代約</a:t>
            </a: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3500</a:t>
            </a: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  <a:r>
              <a:rPr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年前。</a:t>
            </a:r>
            <a:endParaRPr lang="en-US" altLang="zh-TW" sz="32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卑</a:t>
            </a:r>
            <a:r>
              <a:rPr kumimoji="1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南文化與卑南族文化完全不同，也沒有證據可以證明兩者的關係</a:t>
            </a:r>
            <a:r>
              <a:rPr kumimoji="1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1" lang="en-US" altLang="zh-TW" sz="32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與</a:t>
            </a:r>
            <a:r>
              <a:rPr kumimoji="1" lang="zh-TW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阿美族文化</a:t>
            </a:r>
            <a:r>
              <a:rPr kumimoji="1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有一定程度</a:t>
            </a:r>
            <a:r>
              <a:rPr kumimoji="1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的關係</a:t>
            </a:r>
            <a:r>
              <a:rPr kumimoji="1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1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後來</a:t>
            </a:r>
            <a:r>
              <a:rPr kumimoji="1" lang="zh-TW" altLang="en-US" sz="32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排灣族</a:t>
            </a:r>
            <a:r>
              <a:rPr kumimoji="1" lang="zh-TW" altLang="en-US" sz="32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的祖先。</a:t>
            </a:r>
            <a:endParaRPr kumimoji="1" lang="zh-TW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9142"/>
            <a:ext cx="9164786" cy="60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267744" y="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卑南文化園區</a:t>
            </a:r>
            <a:endParaRPr lang="zh-TW" alt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37810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卑南文化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長方形住屋群聚，住屋之間以小石板隔開，牆壁由石板及竹木構成。屋後的砌石圍做為儲存糧食空間。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卑南文化的農業及狩獵相當發達，已有某種程度的社會階級。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農具如鐮刀、石刀等數量龐大。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陶器為紅色素面夾砂陶，器型變化很多。聚落有製陶和製玉的工作坊。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採室內葬，石棺有陪葬品，繁複社會組織。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47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 </a:t>
            </a:r>
            <a:r>
              <a:rPr kumimoji="1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卑南文化遺址 </a:t>
            </a:r>
            <a:r>
              <a:rPr kumimoji="1" lang="en-US" altLang="zh-TW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 </a:t>
            </a:r>
            <a:r>
              <a:rPr kumimoji="1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石棺</a:t>
            </a:r>
          </a:p>
        </p:txBody>
      </p:sp>
      <p:pic>
        <p:nvPicPr>
          <p:cNvPr id="55303" name="Picture 7" descr="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5"/>
          <a:stretch/>
        </p:blipFill>
        <p:spPr bwMode="auto">
          <a:xfrm>
            <a:off x="509824" y="990600"/>
            <a:ext cx="7924800" cy="496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67544" y="5957554"/>
            <a:ext cx="8676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石板棺採取</a:t>
            </a:r>
            <a:r>
              <a:rPr kumimoji="0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地面下挖坑埋葬</a:t>
            </a: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方式</a:t>
            </a:r>
            <a:endParaRPr kumimoji="0" lang="zh-TW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90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6632"/>
            <a:ext cx="5715000" cy="42767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7504" y="4393357"/>
            <a:ext cx="9001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臺灣冰河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地形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研究始於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日治時期的學者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，到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1990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年代證實臺灣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在海拔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3000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公尺以上的高山地區大多曾受到冰河作用而遺留冰河地形，因此，從地形學與沉積學的角度均可說明嘉明湖為冰斗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湖。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512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32656"/>
            <a:ext cx="81280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555776" y="6237312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卑南遺址出土工具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玉錛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07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0" y="116632"/>
            <a:ext cx="81280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123728" y="6165304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卑南遺址出土武器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玉鏃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29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卑南遺址的墓葬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式多採仰身直肢葬，不少係「量身訂做」而成。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卑南遺址採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室內葬</a:t>
            </a:r>
            <a:r>
              <a:rPr lang="zh-TW" altLang="en-US" b="1" dirty="0" smtClean="0">
                <a:latin typeface="新細明體"/>
                <a:ea typeface="新細明體"/>
              </a:rPr>
              <a:t>，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原因一，希望能得到祖先的庇蔭；二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親人與逝者的守護相伴，代表親族之間相互依存的感情與財產的繼承延續。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大量使用板岩作為石板棺的材料，但是卑南附近並未直接發現有板岩的產地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板岩石材是在鹿野地區的溪谷取得，利用竹筏搬運到遺址旁的溪邊。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804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卑南文化石棺-維基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9"/>
          <a:stretch/>
        </p:blipFill>
        <p:spPr bwMode="auto">
          <a:xfrm>
            <a:off x="19881" y="1124744"/>
            <a:ext cx="4972050" cy="48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4973210" y="0"/>
            <a:ext cx="4170790" cy="617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卑南遺址中的石棺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卑南人在親人過世時，會去遠處山谷搬回大而重的板岩石板。再把石板加工，拼湊成石棺。石棺的方向與房屋相同，一律朝向東北方，家屬為死者配戴上各種玉製裝飾品，放入石棺中埋葬。</a:t>
            </a:r>
          </a:p>
        </p:txBody>
      </p:sp>
    </p:spTree>
    <p:extLst>
      <p:ext uri="{BB962C8B-B14F-4D97-AF65-F5344CB8AC3E}">
        <p14:creationId xmlns:p14="http://schemas.microsoft.com/office/powerpoint/2010/main" val="38865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zh-TW" altLang="en-US" b="1" dirty="0" smtClean="0">
                <a:latin typeface="新細明體"/>
                <a:ea typeface="新細明體"/>
              </a:rPr>
              <a:t>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石板棺的陪葬品優劣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多寡不一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，推測墓葬中的人身裝飾品與陪葬品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的種類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，存在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著階級的差異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卑南遺址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出土玉器量高達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千件，不僅是陪葬品有的製成實用器物。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卑南人喜歡配戴玉飾，這些玉石大多來自外地（當地不產玉），學者推估卑南人有著貿易行為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卑南文化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的玉器工藝發達，其中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人獸形玉玦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玉管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喇叭形玉環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鈴形玉串飾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，已正式登錄為「國寶」 。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8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45"/>
            <a:ext cx="4968526" cy="684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948310" y="24334"/>
            <a:ext cx="41956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卑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南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遺址出現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頻率最高的人身裝飾品，也是最基本的陪葬品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項目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sz="36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玦</a:t>
            </a:r>
            <a:r>
              <a:rPr lang="zh-TW" altLang="en-US" sz="36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耳飾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玦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耳飾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形制變化豐富，人獸形玉耳飾造型尤其特殊，有別於最常見之環形而缺的玦耳飾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924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772400" cy="1143000"/>
          </a:xfrm>
        </p:spPr>
        <p:txBody>
          <a:bodyPr/>
          <a:lstStyle/>
          <a:p>
            <a:pPr lvl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TW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kumimoji="1" lang="en-US" altLang="zh-TW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1"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金屬</a:t>
            </a:r>
            <a:r>
              <a:rPr kumimoji="1" lang="zh-TW" altLang="en-US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器時代</a:t>
            </a:r>
            <a:r>
              <a:rPr kumimoji="1" lang="zh-TW" altLang="en-US" sz="3200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kumimoji="1" lang="zh-TW" altLang="en-US" sz="3200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981200"/>
            <a:ext cx="9036496" cy="4114800"/>
          </a:xfrm>
        </p:spPr>
        <p:txBody>
          <a:bodyPr/>
          <a:lstStyle/>
          <a:p>
            <a:pPr lvl="0">
              <a:lnSpc>
                <a:spcPts val="38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煉鐵技術相關的煉爐、鐵渣，開始使用鐵器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38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鐵器使農業工具發達</a:t>
            </a:r>
            <a:r>
              <a:rPr lang="zh-TW" altLang="en-US" b="1" kern="1200" dirty="0" smtClean="0">
                <a:solidFill>
                  <a:srgbClr val="000000"/>
                </a:solidFill>
                <a:latin typeface="新細明體"/>
                <a:ea typeface="新細明體"/>
              </a:rPr>
              <a:t>，</a:t>
            </a:r>
            <a:r>
              <a:rPr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提高</a:t>
            </a:r>
            <a:r>
              <a:rPr lang="zh-TW" altLang="en-US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</a:t>
            </a:r>
            <a:r>
              <a:rPr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生產能力。</a:t>
            </a:r>
            <a:endParaRPr lang="en-US" altLang="zh-TW" b="1" kern="12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38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陶器的硬度提高，圖案與色彩較豐富。</a:t>
            </a:r>
            <a:endParaRPr lang="en-US" altLang="zh-TW" b="1" kern="12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38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聚落規模擴大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/>
                <a:ea typeface="微軟正黑體"/>
              </a:rPr>
              <a:t>，出現多社聯盟</a:t>
            </a:r>
            <a:r>
              <a:rPr lang="zh-TW" altLang="en-US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lnSpc>
                <a:spcPts val="384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kumimoji="1" lang="zh-TW" altLang="en-US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kumimoji="1" lang="en-US" altLang="zh-TW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︰</a:t>
            </a:r>
            <a:r>
              <a:rPr kumimoji="1" lang="zh-TW" altLang="en-US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十三行文化、番仔園文化、大邱園文化、蔦松文化、靜浦文化。</a:t>
            </a:r>
            <a:r>
              <a:rPr kumimoji="1" lang="en-US" altLang="zh-TW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2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341784"/>
            <a:ext cx="7772400" cy="1143000"/>
          </a:xfrm>
        </p:spPr>
        <p:txBody>
          <a:bodyPr/>
          <a:lstStyle/>
          <a:p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番仔園文化</a:t>
            </a:r>
            <a:endParaRPr lang="en-US" altLang="zh-TW" sz="4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0" y="3861048"/>
            <a:ext cx="9144000" cy="1981200"/>
          </a:xfrm>
          <a:solidFill>
            <a:srgbClr val="FFCC99"/>
          </a:solidFill>
        </p:spPr>
        <p:txBody>
          <a:bodyPr/>
          <a:lstStyle/>
          <a:p>
            <a:pPr>
              <a:buFontTx/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俯身葬是指人死亡之後，被以臉部朝下，身軀放平，雙手平放</a:t>
            </a:r>
          </a:p>
          <a:p>
            <a:pPr>
              <a:buFontTx/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在身體兩側或擺在腰測的姿勢被放入木棺或石板棺等葬具中。</a:t>
            </a:r>
          </a:p>
          <a:p>
            <a:pPr>
              <a:buFontTx/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俯身葬是臺灣中部</a:t>
            </a:r>
            <a:r>
              <a:rPr lang="zh-TW" altLang="en-US" sz="2600" b="1" dirty="0">
                <a:solidFill>
                  <a:srgbClr val="FF00FF"/>
                </a:solidFill>
                <a:latin typeface="標楷體" pitchFamily="65" charset="-120"/>
                <a:ea typeface="標楷體" pitchFamily="65" charset="-120"/>
              </a:rPr>
              <a:t>番仔園文化</a:t>
            </a:r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的特殊埋葬方式，也是判斷此種</a:t>
            </a:r>
          </a:p>
          <a:p>
            <a:pPr>
              <a:buFontTx/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文化的重要依據，至於俯身葬的意義仍有待研究。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-1015" y="1268760"/>
            <a:ext cx="9144000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番仔園文化距今約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2000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400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年間，主要分布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D21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臺灣中部的海岸一帶，以臺中市大甲區的番仔園遺址為代表 。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rgbClr val="1D212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葬俗特徵是俯身直肢為主要的葬式，頭多向東，有的還將陶罐覆於死者的頭部。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3152"/>
            <a:ext cx="54483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5233802"/>
            <a:ext cx="5411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台中市七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期惠來遺址出土的「小來」人骨，屬距今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年前的番仔園文化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411788" y="37768"/>
            <a:ext cx="3635896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位在台中西屯區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惠來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里，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故命名為「惠來里遺址」或「惠來遺址」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遺址最早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的文化層可推到史前繩紋時代，最晚的文化層為清代晚年的漢人文化層，涵括將近四千年的時間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範圍。估計分布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範圍至少在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萬平方公尺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以上，遺址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仍未大規模挖掘。</a:t>
            </a:r>
          </a:p>
        </p:txBody>
      </p:sp>
    </p:spTree>
    <p:extLst>
      <p:ext uri="{BB962C8B-B14F-4D97-AF65-F5344CB8AC3E}">
        <p14:creationId xmlns:p14="http://schemas.microsoft.com/office/powerpoint/2010/main" val="29213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4842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00" y="3870701"/>
            <a:ext cx="8077900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0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-20283" y="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冰河的生命奇蹟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39944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54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7315200" cy="1020762"/>
          </a:xfrm>
        </p:spPr>
        <p:txBody>
          <a:bodyPr/>
          <a:lstStyle/>
          <a:p>
            <a:r>
              <a:rPr lang="en-US" altLang="zh-TW" sz="4000" b="1">
                <a:latin typeface="標楷體" pitchFamily="65" charset="-120"/>
                <a:ea typeface="標楷體" pitchFamily="65" charset="-120"/>
              </a:rPr>
              <a:t>--</a:t>
            </a:r>
            <a:r>
              <a:rPr lang="zh-TW" altLang="en-US" sz="4000" b="1">
                <a:latin typeface="標楷體" pitchFamily="65" charset="-120"/>
                <a:ea typeface="標楷體" pitchFamily="65" charset="-120"/>
              </a:rPr>
              <a:t>俯身埋葬</a:t>
            </a:r>
            <a:r>
              <a:rPr lang="en-US" altLang="zh-TW" sz="4000" b="1">
                <a:latin typeface="標楷體" pitchFamily="65" charset="-120"/>
                <a:ea typeface="標楷體" pitchFamily="65" charset="-120"/>
              </a:rPr>
              <a:t>--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5734050"/>
            <a:ext cx="8001000" cy="97155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惠來人埋葬在聚落內、家屋旁，大部分沒有陪葬品，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僅以大石礫為記</a:t>
            </a:r>
            <a:r>
              <a:rPr lang="zh-TW" altLang="en-US" sz="2600" b="1" dirty="0" smtClean="0">
                <a:latin typeface="標楷體" pitchFamily="65" charset="-120"/>
                <a:ea typeface="標楷體" pitchFamily="65" charset="-120"/>
              </a:rPr>
              <a:t>。</a:t>
            </a:r>
            <a:endParaRPr lang="zh-TW" altLang="en-US" sz="28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8548" name="Picture 4" descr="調整大小DSC05603"/>
          <p:cNvPicPr>
            <a:picLocks noChangeAspect="1" noChangeArrowheads="1"/>
          </p:cNvPicPr>
          <p:nvPr/>
        </p:nvPicPr>
        <p:blipFill>
          <a:blip r:embed="rId2" cstate="print">
            <a:lum bright="6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7010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82606" cy="59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1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8229600" cy="1143000"/>
          </a:xfrm>
        </p:spPr>
        <p:txBody>
          <a:bodyPr/>
          <a:lstStyle/>
          <a:p>
            <a:r>
              <a:rPr lang="en-US" altLang="zh-TW" sz="4000" b="1">
                <a:latin typeface="標楷體" pitchFamily="65" charset="-120"/>
                <a:ea typeface="標楷體" pitchFamily="65" charset="-120"/>
              </a:rPr>
              <a:t>----</a:t>
            </a:r>
            <a:r>
              <a:rPr lang="zh-TW" altLang="en-US" sz="4000" b="1">
                <a:latin typeface="標楷體" pitchFamily="65" charset="-120"/>
                <a:ea typeface="標楷體" pitchFamily="65" charset="-120"/>
              </a:rPr>
              <a:t>蹲踞葬</a:t>
            </a:r>
            <a:r>
              <a:rPr lang="en-US" altLang="zh-TW" sz="4000" b="1">
                <a:latin typeface="標楷體" pitchFamily="65" charset="-120"/>
                <a:ea typeface="標楷體" pitchFamily="65" charset="-120"/>
              </a:rPr>
              <a:t>----</a:t>
            </a:r>
            <a:r>
              <a:rPr lang="en-US" altLang="zh-TW" sz="3800" b="1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800" b="1">
                <a:latin typeface="標楷體" pitchFamily="65" charset="-120"/>
                <a:ea typeface="標楷體" pitchFamily="65" charset="-120"/>
              </a:rPr>
            </a:br>
            <a:r>
              <a:rPr lang="zh-TW" altLang="en-US" sz="3000" b="1">
                <a:latin typeface="標楷體" pitchFamily="65" charset="-120"/>
                <a:ea typeface="標楷體" pitchFamily="65" charset="-120"/>
              </a:rPr>
              <a:t>東河小馬遺址出土 </a:t>
            </a:r>
            <a:r>
              <a:rPr lang="en-US" altLang="zh-TW" sz="3000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000" b="1">
                <a:latin typeface="標楷體" pitchFamily="65" charset="-120"/>
                <a:ea typeface="標楷體" pitchFamily="65" charset="-120"/>
              </a:rPr>
              <a:t>圖片引自黃士強，</a:t>
            </a:r>
            <a:r>
              <a:rPr lang="en-US" altLang="zh-TW" sz="3000" b="1">
                <a:latin typeface="標楷體" pitchFamily="65" charset="-120"/>
                <a:ea typeface="標楷體" pitchFamily="65" charset="-120"/>
              </a:rPr>
              <a:t>1991</a:t>
            </a:r>
            <a:r>
              <a:rPr lang="zh-TW" altLang="en-US" sz="3000" b="1">
                <a:latin typeface="標楷體" pitchFamily="65" charset="-120"/>
                <a:ea typeface="標楷體" pitchFamily="65" charset="-120"/>
              </a:rPr>
              <a:t>年</a:t>
            </a:r>
            <a:r>
              <a:rPr lang="en-US" altLang="zh-TW" sz="3000" b="1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pic>
        <p:nvPicPr>
          <p:cNvPr id="109571" name="Picture 3" descr="東河小馬遺址出土的蹲踞葬(引自黃士強 19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4800600" cy="32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2" name="Picture 4" descr="1261356087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31369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914400" y="5229225"/>
            <a:ext cx="7620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+mn-cs"/>
              </a:rPr>
              <a:t>鹿野忠雄將史前埋葬方式分成三類：屈肢葬、直肢葬（當時未提俯身葬）與蹲踞葬。</a:t>
            </a:r>
          </a:p>
        </p:txBody>
      </p:sp>
    </p:spTree>
    <p:extLst>
      <p:ext uri="{BB962C8B-B14F-4D97-AF65-F5344CB8AC3E}">
        <p14:creationId xmlns:p14="http://schemas.microsoft.com/office/powerpoint/2010/main" val="341621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6" name="圖片 6" descr="p34-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389063"/>
            <a:ext cx="4859337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7" name="Rectangle 25"/>
          <p:cNvSpPr>
            <a:spLocks noChangeArrowheads="1"/>
          </p:cNvSpPr>
          <p:nvPr/>
        </p:nvSpPr>
        <p:spPr bwMode="auto">
          <a:xfrm>
            <a:off x="11488" y="1450908"/>
            <a:ext cx="41402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36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民國</a:t>
            </a:r>
            <a:r>
              <a:rPr lang="en-US" altLang="zh-TW" sz="36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r>
              <a:rPr lang="zh-TW" altLang="en-US" sz="36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年，空軍少將潘克永飛越現今的新北市觀音山上空時。</a:t>
            </a:r>
            <a:endParaRPr lang="en-US" altLang="zh-TW" sz="36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突然</a:t>
            </a:r>
            <a:r>
              <a:rPr kumimoji="0" lang="zh-TW" altLang="en-US" sz="36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，機艙</a:t>
            </a:r>
            <a:r>
              <a:rPr kumimoji="0"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中的羅盤受磁力干擾</a:t>
            </a:r>
            <a:r>
              <a:rPr kumimoji="0" lang="zh-TW" altLang="en-US" sz="36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，出現異常反應。</a:t>
            </a:r>
            <a:endParaRPr kumimoji="0" lang="en-US" altLang="zh-TW" sz="36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zh-TW" altLang="en-US" sz="36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但反覆測試後顯示一切正常。</a:t>
            </a:r>
            <a:endParaRPr kumimoji="0" lang="zh-TW" altLang="en-US" sz="3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36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8009" name="AutoShape 9"/>
          <p:cNvSpPr>
            <a:spLocks noChangeArrowheads="1"/>
          </p:cNvSpPr>
          <p:nvPr/>
        </p:nvSpPr>
        <p:spPr bwMode="auto">
          <a:xfrm>
            <a:off x="2209800" y="327025"/>
            <a:ext cx="3822700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mtClean="0">
              <a:solidFill>
                <a:srgbClr val="00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8010" name="AutoShape 10"/>
          <p:cNvSpPr>
            <a:spLocks noChangeArrowheads="1"/>
          </p:cNvSpPr>
          <p:nvPr/>
        </p:nvSpPr>
        <p:spPr bwMode="auto">
          <a:xfrm>
            <a:off x="683568" y="339907"/>
            <a:ext cx="5616624" cy="85371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4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十三行遺址的發現</a:t>
            </a:r>
          </a:p>
        </p:txBody>
      </p:sp>
    </p:spTree>
    <p:extLst>
      <p:ext uri="{BB962C8B-B14F-4D97-AF65-F5344CB8AC3E}">
        <p14:creationId xmlns:p14="http://schemas.microsoft.com/office/powerpoint/2010/main" val="38013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2135" r="4390" b="4273"/>
          <a:stretch/>
        </p:blipFill>
        <p:spPr bwMode="auto">
          <a:xfrm>
            <a:off x="113364" y="32048"/>
            <a:ext cx="5256585" cy="5112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369949" y="32048"/>
            <a:ext cx="37740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解開這個謎團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，發現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當地有疑似鐵礦的黑褐色「鐵石」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黑色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鐵石並非鐵礦，而是俗稱「鐵屎石」的煉鐵殘渣</a:t>
            </a:r>
            <a:r>
              <a:rPr lang="zh-TW" altLang="en-US" sz="3200" dirty="0" smtClean="0">
                <a:solidFill>
                  <a:srgbClr val="000000"/>
                </a:solidFill>
              </a:rPr>
              <a:t>。</a:t>
            </a:r>
            <a:endParaRPr lang="en-US" altLang="zh-TW" sz="3200" dirty="0" smtClean="0">
              <a:solidFill>
                <a:srgbClr val="000000"/>
              </a:solidFill>
            </a:endParaRPr>
          </a:p>
          <a:p>
            <a:r>
              <a:rPr lang="en-US" altLang="zh-TW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1957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年調查發現，</a:t>
            </a:r>
            <a:r>
              <a:rPr lang="en-US" altLang="zh-TW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1959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年及</a:t>
            </a:r>
            <a:r>
              <a:rPr lang="en-US" altLang="zh-TW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1963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年進行考古發掘。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484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256588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08000" y="381000"/>
            <a:ext cx="8263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1990</a:t>
            </a:r>
            <a:r>
              <a:rPr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年搶救十三行考古發掘現場</a:t>
            </a:r>
            <a:endParaRPr lang="zh-TW" alt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8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搶救十三行遺址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1989</a:t>
            </a:r>
            <a:r>
              <a:rPr lang="zh-TW" altLang="en-US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年，八里污水處理廠即將動工，而這基地</a:t>
            </a:r>
            <a:r>
              <a:rPr lang="zh-TW" altLang="en-US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正是「</a:t>
            </a:r>
            <a:r>
              <a:rPr lang="zh-TW" altLang="en-US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十三行遺址」，因此各界發起的「搶救十三行遺址」</a:t>
            </a:r>
            <a:r>
              <a:rPr lang="zh-TW" altLang="en-US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行動。</a:t>
            </a:r>
            <a:endParaRPr lang="en-US" altLang="zh-TW" b="1" dirty="0" smtClean="0">
              <a:solidFill>
                <a:srgbClr val="14182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經過學者呼籲</a:t>
            </a:r>
            <a:r>
              <a:rPr lang="zh-TW" altLang="en-US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、媒體競相報導、立委質詢、學社運團體連署聲援後</a:t>
            </a:r>
            <a:r>
              <a:rPr lang="zh-TW" altLang="en-US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1992</a:t>
            </a:r>
            <a:r>
              <a:rPr lang="zh-TW" altLang="en-US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內政部</a:t>
            </a:r>
            <a:r>
              <a:rPr lang="zh-TW" altLang="en-US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決議</a:t>
            </a:r>
            <a:r>
              <a:rPr lang="zh-TW" altLang="en-US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將十三行遺址指定為國家二級</a:t>
            </a:r>
            <a:r>
              <a:rPr lang="zh-TW" altLang="en-US" b="1" dirty="0" smtClean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古蹟。</a:t>
            </a:r>
            <a:endParaRPr lang="en-US" altLang="zh-TW" b="1" dirty="0" smtClean="0">
              <a:solidFill>
                <a:srgbClr val="14182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5496" y="5085184"/>
            <a:ext cx="9073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十三行遺址之得名，因為遺址所在地，新北市八里區頂罟里的別名為「十三行庄」，另一說法在清朝時，這裡曾經是貿易商港，多達十三家行郊在此經商，所以就將這裡稱做「十三行」。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有學者主張「十三行」應是原住民地名漢語音譯。</a:t>
            </a:r>
          </a:p>
          <a:p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10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十三行文化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質地堅硬，外表有幾何形紋飾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以紅褐色為主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以鐵製作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，已有煉鐵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房屋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為木造干欄式建築，以種稻為生，但狩獵、捕魚、採貝仍很重要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埋葬習俗流行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側身屈肢葬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陪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陶壺，有陶珠、玻璃珠及瑪瑙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珠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遺址裡的乾坤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6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0"/>
            <a:ext cx="3522730" cy="212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49" y="188640"/>
            <a:ext cx="5229831" cy="338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3356642" cy="428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89040"/>
            <a:ext cx="3609968" cy="244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821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6991350" cy="52482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-719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十三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行人的埋葬方式多是側身屈肢葬，且頭朝向西南方，面朝西北，並以陶器、珠飾、金屬器等陪葬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另外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，出土人骨的研究也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顯示十三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行人很可能和臺灣原住民一樣，喜歡嚼食檳榔、煙草，並常蹲在地上聊天、吃飯。</a:t>
            </a:r>
          </a:p>
        </p:txBody>
      </p:sp>
    </p:spTree>
    <p:extLst>
      <p:ext uri="{BB962C8B-B14F-4D97-AF65-F5344CB8AC3E}">
        <p14:creationId xmlns:p14="http://schemas.microsoft.com/office/powerpoint/2010/main" val="124373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陸橋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kumimoji="1" lang="zh-TW" altLang="en-US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冰河</a:t>
            </a:r>
            <a:r>
              <a:rPr kumimoji="1" lang="zh-TW" altLang="en-US" b="1" kern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時期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臺灣海峽還是陸地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，成為植物、動物和人類活動場域，以及通行的陸橋。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人類隨著狩獵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的動物由華南來到臺灣，定居於臺灣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陸地。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zh-TW" altLang="en-US" sz="36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0" y="4365104"/>
            <a:ext cx="7620660" cy="24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8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6991350" cy="524827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67544" y="99789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十三行人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住屋由</a:t>
            </a: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木頭架高的屋子，藉以避免潮濕，並防止野獸的侵襲，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學者稱</a:t>
            </a: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此為「干欄屋」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臺灣大部份原住民的部落都有類似的建築。</a:t>
            </a:r>
          </a:p>
        </p:txBody>
      </p:sp>
    </p:spTree>
    <p:extLst>
      <p:ext uri="{BB962C8B-B14F-4D97-AF65-F5344CB8AC3E}">
        <p14:creationId xmlns:p14="http://schemas.microsoft.com/office/powerpoint/2010/main" val="16429609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ChangeArrowheads="1"/>
          </p:cNvSpPr>
          <p:nvPr/>
        </p:nvSpPr>
        <p:spPr bwMode="auto">
          <a:xfrm>
            <a:off x="0" y="963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 smtClean="0">
              <a:solidFill>
                <a:srgbClr val="000000"/>
              </a:solidFill>
            </a:endParaRP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-1" y="0"/>
            <a:ext cx="469659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十三行文化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-49985" y="950590"/>
            <a:ext cx="4832262" cy="590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marL="457200" indent="-4572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kumimoji="1"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十三行遺址挖到許多側身曲肢的墓葬，以及豐富的陪葬品。從出土的陪葬</a:t>
            </a:r>
            <a:r>
              <a:rPr kumimoji="1"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品有唐</a:t>
            </a:r>
            <a:r>
              <a:rPr kumimoji="1"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宋古錢及金飾、玻璃手環等</a:t>
            </a:r>
            <a:r>
              <a:rPr kumimoji="1"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，推測與海外</a:t>
            </a:r>
            <a:r>
              <a:rPr kumimoji="1"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貿易的情形</a:t>
            </a:r>
            <a:r>
              <a:rPr kumimoji="1"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kumimoji="1"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考古學家</a:t>
            </a:r>
            <a:r>
              <a:rPr kumimoji="1"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推測，十三行文化和臺灣北部的凱達格蘭族有密切關係</a:t>
            </a:r>
            <a:r>
              <a:rPr kumimoji="1"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kumimoji="1" lang="zh-TW" altLang="en-US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1014" name="Group 6"/>
          <p:cNvGrpSpPr>
            <a:grpSpLocks/>
          </p:cNvGrpSpPr>
          <p:nvPr/>
        </p:nvGrpSpPr>
        <p:grpSpPr bwMode="auto">
          <a:xfrm>
            <a:off x="4787900" y="0"/>
            <a:ext cx="3384550" cy="3959225"/>
            <a:chOff x="1056" y="2016"/>
            <a:chExt cx="528" cy="1044"/>
          </a:xfrm>
        </p:grpSpPr>
        <p:pic>
          <p:nvPicPr>
            <p:cNvPr id="171015" name="Picture 7" descr="十三行遺址凹石.jpg (36553 bytes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016"/>
              <a:ext cx="461" cy="1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016" name="Text Box 8"/>
            <p:cNvSpPr txBox="1">
              <a:spLocks noChangeArrowheads="1"/>
            </p:cNvSpPr>
            <p:nvPr/>
          </p:nvSpPr>
          <p:spPr bwMode="auto">
            <a:xfrm>
              <a:off x="1056" y="2832"/>
              <a:ext cx="52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TW" altLang="en-US" sz="2800" smtClean="0">
                  <a:solidFill>
                    <a:srgbClr val="FFFF00"/>
                  </a:solidFill>
                  <a:ea typeface="新細明體" pitchFamily="18" charset="-120"/>
                </a:rPr>
                <a:t>凹石砸石</a:t>
              </a:r>
              <a:r>
                <a:rPr kumimoji="1" lang="zh-TW" altLang="en-US" sz="2800" smtClean="0">
                  <a:solidFill>
                    <a:srgbClr val="000000"/>
                  </a:solidFill>
                  <a:ea typeface="新細明體" pitchFamily="18" charset="-120"/>
                </a:rPr>
                <a:t> </a:t>
              </a:r>
            </a:p>
          </p:txBody>
        </p:sp>
      </p:grpSp>
      <p:grpSp>
        <p:nvGrpSpPr>
          <p:cNvPr id="171017" name="Group 9"/>
          <p:cNvGrpSpPr>
            <a:grpSpLocks/>
          </p:cNvGrpSpPr>
          <p:nvPr/>
        </p:nvGrpSpPr>
        <p:grpSpPr bwMode="auto">
          <a:xfrm>
            <a:off x="4643438" y="0"/>
            <a:ext cx="3598862" cy="3959225"/>
            <a:chOff x="240" y="2112"/>
            <a:chExt cx="720" cy="1138"/>
          </a:xfrm>
        </p:grpSpPr>
        <p:pic>
          <p:nvPicPr>
            <p:cNvPr id="171018" name="Picture 10" descr="紅陶陶罐.jpg (91816 bytes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112"/>
              <a:ext cx="662" cy="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019" name="Text Box 11"/>
            <p:cNvSpPr txBox="1">
              <a:spLocks noChangeArrowheads="1"/>
            </p:cNvSpPr>
            <p:nvPr/>
          </p:nvSpPr>
          <p:spPr bwMode="auto">
            <a:xfrm>
              <a:off x="240" y="2880"/>
              <a:ext cx="720" cy="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TW" altLang="en-US" sz="2400" smtClean="0">
                  <a:solidFill>
                    <a:srgbClr val="FFFF00"/>
                  </a:solidFill>
                  <a:ea typeface="新細明體" pitchFamily="18" charset="-120"/>
                </a:rPr>
                <a:t>紅陶陶罐</a:t>
              </a:r>
            </a:p>
          </p:txBody>
        </p:sp>
      </p:grpSp>
      <p:grpSp>
        <p:nvGrpSpPr>
          <p:cNvPr id="171020" name="Group 12"/>
          <p:cNvGrpSpPr>
            <a:grpSpLocks/>
          </p:cNvGrpSpPr>
          <p:nvPr/>
        </p:nvGrpSpPr>
        <p:grpSpPr bwMode="auto">
          <a:xfrm>
            <a:off x="4716463" y="0"/>
            <a:ext cx="3455987" cy="4175125"/>
            <a:chOff x="3058" y="1920"/>
            <a:chExt cx="619" cy="1116"/>
          </a:xfrm>
        </p:grpSpPr>
        <p:pic>
          <p:nvPicPr>
            <p:cNvPr id="171021" name="Picture 13" descr="十三行遺址玻璃珠.jpg (29110 bytes)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" y="1920"/>
              <a:ext cx="619" cy="1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022" name="Text Box 14"/>
            <p:cNvSpPr txBox="1">
              <a:spLocks noChangeArrowheads="1"/>
            </p:cNvSpPr>
            <p:nvPr/>
          </p:nvSpPr>
          <p:spPr bwMode="auto">
            <a:xfrm>
              <a:off x="3120" y="2736"/>
              <a:ext cx="528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TW" altLang="en-US" sz="2800" smtClean="0">
                  <a:solidFill>
                    <a:srgbClr val="FF0066"/>
                  </a:solidFill>
                  <a:ea typeface="新細明體" pitchFamily="18" charset="-120"/>
                </a:rPr>
                <a:t>瑪瑙</a:t>
              </a:r>
            </a:p>
          </p:txBody>
        </p:sp>
      </p:grpSp>
      <p:grpSp>
        <p:nvGrpSpPr>
          <p:cNvPr id="171023" name="Group 15"/>
          <p:cNvGrpSpPr>
            <a:grpSpLocks/>
          </p:cNvGrpSpPr>
          <p:nvPr/>
        </p:nvGrpSpPr>
        <p:grpSpPr bwMode="auto">
          <a:xfrm>
            <a:off x="4716463" y="0"/>
            <a:ext cx="3598862" cy="4076700"/>
            <a:chOff x="2976" y="288"/>
            <a:chExt cx="2081" cy="1483"/>
          </a:xfrm>
        </p:grpSpPr>
        <p:pic>
          <p:nvPicPr>
            <p:cNvPr id="171024" name="Picture 16" descr="十三行遺址屈肢葬.jpg (64339 bytes)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88"/>
              <a:ext cx="2081" cy="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025" name="Text Box 17"/>
            <p:cNvSpPr txBox="1">
              <a:spLocks noChangeArrowheads="1"/>
            </p:cNvSpPr>
            <p:nvPr/>
          </p:nvSpPr>
          <p:spPr bwMode="auto">
            <a:xfrm>
              <a:off x="3407" y="1391"/>
              <a:ext cx="1153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TW" altLang="en-US" sz="2400" smtClean="0">
                  <a:solidFill>
                    <a:srgbClr val="FFFF00"/>
                  </a:solidFill>
                  <a:ea typeface="新細明體" pitchFamily="18" charset="-120"/>
                </a:rPr>
                <a:t>十三行遺址屈肢葬</a:t>
              </a:r>
            </a:p>
          </p:txBody>
        </p:sp>
      </p:grpSp>
      <p:grpSp>
        <p:nvGrpSpPr>
          <p:cNvPr id="171026" name="Group 18"/>
          <p:cNvGrpSpPr>
            <a:grpSpLocks/>
          </p:cNvGrpSpPr>
          <p:nvPr/>
        </p:nvGrpSpPr>
        <p:grpSpPr bwMode="auto">
          <a:xfrm>
            <a:off x="5545138" y="-37443"/>
            <a:ext cx="3598862" cy="3959225"/>
            <a:chOff x="1617" y="336"/>
            <a:chExt cx="1037" cy="1505"/>
          </a:xfrm>
        </p:grpSpPr>
        <p:pic>
          <p:nvPicPr>
            <p:cNvPr id="171027" name="Picture 19" descr="十三行元瓷.jpg (44527 bytes)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7" y="336"/>
              <a:ext cx="1037" cy="1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028" name="Text Box 20"/>
            <p:cNvSpPr txBox="1">
              <a:spLocks noChangeArrowheads="1"/>
            </p:cNvSpPr>
            <p:nvPr/>
          </p:nvSpPr>
          <p:spPr bwMode="auto">
            <a:xfrm>
              <a:off x="1872" y="1488"/>
              <a:ext cx="62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TW" altLang="en-US" sz="2400" smtClean="0">
                  <a:solidFill>
                    <a:srgbClr val="FFFF00"/>
                  </a:solidFill>
                  <a:ea typeface="新細明體" pitchFamily="18" charset="-120"/>
                </a:rPr>
                <a:t>十三行元瓷 </a:t>
              </a:r>
            </a:p>
          </p:txBody>
        </p:sp>
      </p:grpSp>
      <p:grpSp>
        <p:nvGrpSpPr>
          <p:cNvPr id="171029" name="Group 21"/>
          <p:cNvGrpSpPr>
            <a:grpSpLocks/>
          </p:cNvGrpSpPr>
          <p:nvPr/>
        </p:nvGrpSpPr>
        <p:grpSpPr bwMode="auto">
          <a:xfrm>
            <a:off x="5472112" y="2735358"/>
            <a:ext cx="3598863" cy="4149725"/>
            <a:chOff x="50" y="1282"/>
            <a:chExt cx="1368" cy="1469"/>
          </a:xfrm>
        </p:grpSpPr>
        <p:pic>
          <p:nvPicPr>
            <p:cNvPr id="171030" name="Picture 22" descr="十三行遺址漢人錢.jpg (40174 bytes)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" y="1282"/>
              <a:ext cx="1368" cy="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031" name="Text Box 23"/>
            <p:cNvSpPr txBox="1">
              <a:spLocks noChangeArrowheads="1"/>
            </p:cNvSpPr>
            <p:nvPr/>
          </p:nvSpPr>
          <p:spPr bwMode="auto">
            <a:xfrm>
              <a:off x="240" y="1488"/>
              <a:ext cx="960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TW" altLang="en-US" sz="1500" dirty="0" smtClean="0">
                  <a:solidFill>
                    <a:srgbClr val="FFFF00"/>
                  </a:solidFill>
                  <a:ea typeface="新細明體" pitchFamily="18" charset="-120"/>
                </a:rPr>
                <a:t> 開元通寶</a:t>
              </a:r>
              <a:r>
                <a:rPr kumimoji="1" lang="en-US" altLang="zh-TW" sz="1500" dirty="0" smtClean="0">
                  <a:solidFill>
                    <a:srgbClr val="FFFF00"/>
                  </a:solidFill>
                  <a:ea typeface="新細明體" pitchFamily="18" charset="-120"/>
                </a:rPr>
                <a:t>(</a:t>
              </a:r>
              <a:r>
                <a:rPr kumimoji="1" lang="zh-TW" altLang="en-US" sz="1500" dirty="0" smtClean="0">
                  <a:solidFill>
                    <a:srgbClr val="FFFF00"/>
                  </a:solidFill>
                  <a:ea typeface="新細明體" pitchFamily="18" charset="-120"/>
                </a:rPr>
                <a:t>元代錢幣</a:t>
              </a:r>
              <a:r>
                <a:rPr kumimoji="1" lang="en-US" altLang="zh-TW" sz="1500" dirty="0" smtClean="0">
                  <a:solidFill>
                    <a:srgbClr val="FFFF00"/>
                  </a:solidFill>
                  <a:ea typeface="新細明體" pitchFamily="18" charset="-120"/>
                </a:rPr>
                <a:t>) 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9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10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710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710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710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710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17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1710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6" name="Picture 4" descr="十三行博物館-錢幣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7506"/>
            <a:ext cx="2690813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Picture 5" descr="十三博物館-玻璃玦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8600"/>
            <a:ext cx="4114800" cy="31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3347864" y="3641725"/>
            <a:ext cx="5796135" cy="2677656"/>
          </a:xfrm>
          <a:prstGeom prst="rect">
            <a:avLst/>
          </a:prstGeom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TW" altLang="en-US" sz="28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十三行遺址中挖掘出許多的銅錢，上頭都有小圓洞，學者推估族人可能將之縫在衣服上當成綴飾，或掛在脖子上當成項鍊。上圖為玻璃玦，亦為貿易之物。</a:t>
            </a:r>
          </a:p>
        </p:txBody>
      </p:sp>
    </p:spTree>
    <p:extLst>
      <p:ext uri="{BB962C8B-B14F-4D97-AF65-F5344CB8AC3E}">
        <p14:creationId xmlns:p14="http://schemas.microsoft.com/office/powerpoint/2010/main" val="148051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107504" y="621843"/>
            <a:ext cx="28803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人形陶偶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597896" y="1373535"/>
            <a:ext cx="44896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從纖細的腰，突出的胸部可以看出這件標本是一個女人的雕像，其左耳左臂及腰部以下殘缺。人面的五官都很完整，下巴突出，耳垂特大且穿孔，代表了十三行人極可能有穿耳洞的習俗。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6005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36712"/>
            <a:ext cx="5818765" cy="334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51520" y="1886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豬頭陶偶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863" r="4941"/>
          <a:stretch/>
        </p:blipFill>
        <p:spPr>
          <a:xfrm>
            <a:off x="5818771" y="805810"/>
            <a:ext cx="3323797" cy="4932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44208" y="188640"/>
            <a:ext cx="18261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人面陶罐</a:t>
            </a:r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2151" y="4215614"/>
            <a:ext cx="57112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陶罐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腹部的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人面造型：微凸的眉脊、狹長的雙眼、微張的嘴角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、臉頰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旁立起的雙耳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，顯示史前居民製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陶技術與豐沛的創造力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64088" y="5732824"/>
            <a:ext cx="378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人面陶罐為墓葬出土文物，推測可能為宗教用途，日常生活中並不使用。</a:t>
            </a:r>
          </a:p>
        </p:txBody>
      </p:sp>
    </p:spTree>
    <p:extLst>
      <p:ext uri="{BB962C8B-B14F-4D97-AF65-F5344CB8AC3E}">
        <p14:creationId xmlns:p14="http://schemas.microsoft.com/office/powerpoint/2010/main" val="3643402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0688"/>
            <a:ext cx="438785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07504" y="1479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1418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十三行遺址青銅刀柄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68" y="662968"/>
            <a:ext cx="4419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33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十三行遺址的重要性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0" y="1628775"/>
            <a:ext cx="9144000" cy="50403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十三行遺址的史前文化一般相信為臺灣北部凱達格蘭祖先的遺留。透過遺址的資料可能獲得更多凱達格蘭的瞭解。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十三行遺址為北部十三行文化之典型遺址。也是此一文化類型目前在台北盆地周圍地區，唯一僅存的代表性遺址。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從文化內容的反映，與華南地區有深厚之關係。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十三行遺址的下限年代可能和漢人開拓臺灣的年代銜接。</a:t>
            </a:r>
          </a:p>
        </p:txBody>
      </p:sp>
    </p:spTree>
    <p:extLst>
      <p:ext uri="{BB962C8B-B14F-4D97-AF65-F5344CB8AC3E}">
        <p14:creationId xmlns:p14="http://schemas.microsoft.com/office/powerpoint/2010/main" val="33177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56" y="1268760"/>
            <a:ext cx="68580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12560" y="0"/>
            <a:ext cx="9156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漢本遺址目前發現的三個文化層可推估至距今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2200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年左右，並且與臺灣北部的十三行文化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8" y="4511812"/>
            <a:ext cx="9142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漢本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遺址發現堆砌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石牆與石板砌造的屋舍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地基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墓葬形式有多次複體式（一個墓穴最多七人）的側躺屈肢葬，以及蹲姿葬、仰身驅肢葬等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形式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漢本遺址屬於新石器時代晚期，還有玉器、金箔、青銅器和琉璃珠等物的出土。</a:t>
            </a:r>
          </a:p>
        </p:txBody>
      </p:sp>
    </p:spTree>
    <p:extLst>
      <p:ext uri="{BB962C8B-B14F-4D97-AF65-F5344CB8AC3E}">
        <p14:creationId xmlns:p14="http://schemas.microsoft.com/office/powerpoint/2010/main" val="134719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PressedLeaves_TP10069048">
  <a:themeElements>
    <a:clrScheme name="1_PressedLeaves_TP10069048 13">
      <a:dk1>
        <a:srgbClr val="000000"/>
      </a:dk1>
      <a:lt1>
        <a:srgbClr val="F1ECD8"/>
      </a:lt1>
      <a:dk2>
        <a:srgbClr val="4F261E"/>
      </a:dk2>
      <a:lt2>
        <a:srgbClr val="777777"/>
      </a:lt2>
      <a:accent1>
        <a:srgbClr val="909082"/>
      </a:accent1>
      <a:accent2>
        <a:srgbClr val="809EA8"/>
      </a:accent2>
      <a:accent3>
        <a:srgbClr val="F7F4E9"/>
      </a:accent3>
      <a:accent4>
        <a:srgbClr val="000000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1_PressedLeaves_TP10069048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PressedLeaves_TP1006904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sedLeaves_TP1006904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sedLeaves_TP10069048 13">
        <a:dk1>
          <a:srgbClr val="000000"/>
        </a:dk1>
        <a:lt1>
          <a:srgbClr val="F1ECD8"/>
        </a:lt1>
        <a:dk2>
          <a:srgbClr val="4F261E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7F4E9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3961</TotalTime>
  <Words>5015</Words>
  <Application>Microsoft Office PowerPoint</Application>
  <PresentationFormat>如螢幕大小 (4:3)</PresentationFormat>
  <Paragraphs>311</Paragraphs>
  <Slides>97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20</vt:i4>
      </vt:variant>
      <vt:variant>
        <vt:lpstr>投影片標題</vt:lpstr>
      </vt:variant>
      <vt:variant>
        <vt:i4>97</vt:i4>
      </vt:variant>
    </vt:vector>
  </HeadingPairs>
  <TitlesOfParts>
    <vt:vector size="117" baseType="lpstr">
      <vt:lpstr>8_Default Design</vt:lpstr>
      <vt:lpstr>1_PressedLeaves_TP10069048</vt:lpstr>
      <vt:lpstr>2_PressedLeaves_TP10069048</vt:lpstr>
      <vt:lpstr>3_PressedLeaves_TP10069048</vt:lpstr>
      <vt:lpstr>4_PressedLeaves_TP10069048</vt:lpstr>
      <vt:lpstr>5_PressedLeaves_TP10069048</vt:lpstr>
      <vt:lpstr>6_PressedLeaves_TP10069048</vt:lpstr>
      <vt:lpstr>7_PressedLeaves_TP10069048</vt:lpstr>
      <vt:lpstr>8_PressedLeaves_TP10069048</vt:lpstr>
      <vt:lpstr>9_PressedLeaves_TP10069048</vt:lpstr>
      <vt:lpstr>10_PressedLeaves_TP10069048</vt:lpstr>
      <vt:lpstr>11_PressedLeaves_TP10069048</vt:lpstr>
      <vt:lpstr>12_PressedLeaves_TP10069048</vt:lpstr>
      <vt:lpstr>13_PressedLeaves_TP10069048</vt:lpstr>
      <vt:lpstr>14_PressedLeaves_TP10069048</vt:lpstr>
      <vt:lpstr>15_PressedLeaves_TP10069048</vt:lpstr>
      <vt:lpstr>16_PressedLeaves_TP10069048</vt:lpstr>
      <vt:lpstr>17_PressedLeaves_TP10069048</vt:lpstr>
      <vt:lpstr>18_PressedLeaves_TP10069048</vt:lpstr>
      <vt:lpstr>19_PressedLeaves_TP10069048</vt:lpstr>
      <vt:lpstr>第2單元  臺灣考古學</vt:lpstr>
      <vt:lpstr>史前時代與歷史時代</vt:lpstr>
      <vt:lpstr>史前臺灣</vt:lpstr>
      <vt:lpstr>PowerPoint 簡報</vt:lpstr>
      <vt:lpstr>PowerPoint 簡報</vt:lpstr>
      <vt:lpstr>PowerPoint 簡報</vt:lpstr>
      <vt:lpstr>PowerPoint 簡報</vt:lpstr>
      <vt:lpstr>PowerPoint 簡報</vt:lpstr>
      <vt:lpstr>陸橋</vt:lpstr>
      <vt:lpstr>陸橋人</vt:lpstr>
      <vt:lpstr>PowerPoint 簡報</vt:lpstr>
      <vt:lpstr>PowerPoint 簡報</vt:lpstr>
      <vt:lpstr>PowerPoint 簡報</vt:lpstr>
      <vt:lpstr>考古遺址</vt:lpstr>
      <vt:lpstr>臺灣人類活動遺址</vt:lpstr>
      <vt:lpstr>臺灣遺址</vt:lpstr>
      <vt:lpstr>PowerPoint 簡報</vt:lpstr>
      <vt:lpstr>PowerPoint 簡報</vt:lpstr>
      <vt:lpstr>PowerPoint 簡報</vt:lpstr>
      <vt:lpstr>認識考古學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舊石器時代</vt:lpstr>
      <vt:lpstr>PowerPoint 簡報</vt:lpstr>
      <vt:lpstr>PowerPoint 簡報</vt:lpstr>
      <vt:lpstr>PowerPoint 簡報</vt:lpstr>
      <vt:lpstr>舊石器時代晚期</vt:lpstr>
      <vt:lpstr>PowerPoint 簡報</vt:lpstr>
      <vt:lpstr>PowerPoint 簡報</vt:lpstr>
      <vt:lpstr>PowerPoint 簡報</vt:lpstr>
      <vt:lpstr>PowerPoint 簡報</vt:lpstr>
      <vt:lpstr>PowerPoint 簡報</vt:lpstr>
      <vt:lpstr>長濱文化的特色</vt:lpstr>
      <vt:lpstr>臺灣化石人</vt:lpstr>
      <vt:lpstr>PowerPoint 簡報</vt:lpstr>
      <vt:lpstr>PowerPoint 簡報</vt:lpstr>
      <vt:lpstr>PowerPoint 簡報</vt:lpstr>
      <vt:lpstr>臺灣島的第二次移民 </vt:lpstr>
      <vt:lpstr>早期新石器時代</vt:lpstr>
      <vt:lpstr>大坌坑文化(7000年前~4500年前)   </vt:lpstr>
      <vt:lpstr>PowerPoint 簡報</vt:lpstr>
      <vt:lpstr>新石器時代中期（4500至~3500年）</vt:lpstr>
      <vt:lpstr>PowerPoint 簡報</vt:lpstr>
      <vt:lpstr>PowerPoint 簡報</vt:lpstr>
      <vt:lpstr>圓山文化</vt:lpstr>
      <vt:lpstr>貝塚與拔牙</vt:lpstr>
      <vt:lpstr>PowerPoint 簡報</vt:lpstr>
      <vt:lpstr>毀飾</vt:lpstr>
      <vt:lpstr>毀飾的方式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卑南文化</vt:lpstr>
      <vt:lpstr>PowerPoint 簡報</vt:lpstr>
      <vt:lpstr>PowerPoint 簡報</vt:lpstr>
      <vt:lpstr>PowerPoint 簡報</vt:lpstr>
      <vt:lpstr>卑南遺址的墓葬</vt:lpstr>
      <vt:lpstr>PowerPoint 簡報</vt:lpstr>
      <vt:lpstr>卑南文化：玉飾</vt:lpstr>
      <vt:lpstr>PowerPoint 簡報</vt:lpstr>
      <vt:lpstr> 金屬器時代 </vt:lpstr>
      <vt:lpstr>番仔園文化</vt:lpstr>
      <vt:lpstr>PowerPoint 簡報</vt:lpstr>
      <vt:lpstr>PowerPoint 簡報</vt:lpstr>
      <vt:lpstr>--俯身埋葬--</vt:lpstr>
      <vt:lpstr>PowerPoint 簡報</vt:lpstr>
      <vt:lpstr>----蹲踞葬---- 東河小馬遺址出土 (圖片引自黃士強，1991年)</vt:lpstr>
      <vt:lpstr>PowerPoint 簡報</vt:lpstr>
      <vt:lpstr>PowerPoint 簡報</vt:lpstr>
      <vt:lpstr>PowerPoint 簡報</vt:lpstr>
      <vt:lpstr>搶救十三行遺址</vt:lpstr>
      <vt:lpstr>十三行文化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十三行遺址的重要性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臺灣開發史</dc:title>
  <dc:creator>User</dc:creator>
  <cp:lastModifiedBy>user</cp:lastModifiedBy>
  <cp:revision>302</cp:revision>
  <dcterms:created xsi:type="dcterms:W3CDTF">2015-03-03T08:23:07Z</dcterms:created>
  <dcterms:modified xsi:type="dcterms:W3CDTF">2020-09-28T04:12:50Z</dcterms:modified>
</cp:coreProperties>
</file>